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7" r:id="rId2"/>
    <p:sldId id="258" r:id="rId3"/>
    <p:sldId id="333" r:id="rId4"/>
    <p:sldId id="334" r:id="rId5"/>
    <p:sldId id="332" r:id="rId6"/>
    <p:sldId id="335" r:id="rId7"/>
    <p:sldId id="337" r:id="rId8"/>
    <p:sldId id="338" r:id="rId9"/>
    <p:sldId id="339" r:id="rId10"/>
    <p:sldId id="336" r:id="rId11"/>
    <p:sldId id="340" r:id="rId12"/>
    <p:sldId id="342" r:id="rId13"/>
    <p:sldId id="341" r:id="rId14"/>
    <p:sldId id="343" r:id="rId15"/>
    <p:sldId id="344" r:id="rId16"/>
    <p:sldId id="345" r:id="rId17"/>
    <p:sldId id="346" r:id="rId18"/>
    <p:sldId id="347" r:id="rId19"/>
    <p:sldId id="348" r:id="rId20"/>
    <p:sldId id="349" r:id="rId21"/>
    <p:sldId id="350" r:id="rId22"/>
    <p:sldId id="443" r:id="rId23"/>
    <p:sldId id="444" r:id="rId24"/>
    <p:sldId id="445" r:id="rId25"/>
    <p:sldId id="447" r:id="rId26"/>
    <p:sldId id="448" r:id="rId27"/>
    <p:sldId id="446" r:id="rId28"/>
    <p:sldId id="449" r:id="rId29"/>
    <p:sldId id="450" r:id="rId30"/>
    <p:sldId id="351" r:id="rId31"/>
    <p:sldId id="352" r:id="rId32"/>
    <p:sldId id="353" r:id="rId33"/>
    <p:sldId id="354" r:id="rId34"/>
    <p:sldId id="355" r:id="rId35"/>
    <p:sldId id="356" r:id="rId36"/>
    <p:sldId id="408" r:id="rId37"/>
    <p:sldId id="357" r:id="rId38"/>
    <p:sldId id="358" r:id="rId39"/>
    <p:sldId id="360" r:id="rId40"/>
    <p:sldId id="361" r:id="rId41"/>
    <p:sldId id="362" r:id="rId42"/>
    <p:sldId id="359" r:id="rId43"/>
    <p:sldId id="363" r:id="rId44"/>
    <p:sldId id="410" r:id="rId45"/>
    <p:sldId id="411" r:id="rId46"/>
    <p:sldId id="412" r:id="rId47"/>
    <p:sldId id="413" r:id="rId48"/>
    <p:sldId id="414" r:id="rId49"/>
    <p:sldId id="415" r:id="rId50"/>
    <p:sldId id="416" r:id="rId51"/>
    <p:sldId id="418" r:id="rId52"/>
    <p:sldId id="419" r:id="rId53"/>
    <p:sldId id="420" r:id="rId54"/>
    <p:sldId id="421" r:id="rId55"/>
    <p:sldId id="422" r:id="rId56"/>
    <p:sldId id="425" r:id="rId57"/>
    <p:sldId id="426" r:id="rId58"/>
    <p:sldId id="427" r:id="rId59"/>
    <p:sldId id="423" r:id="rId60"/>
    <p:sldId id="451" r:id="rId61"/>
    <p:sldId id="428" r:id="rId62"/>
    <p:sldId id="429" r:id="rId63"/>
    <p:sldId id="430" r:id="rId64"/>
    <p:sldId id="452" r:id="rId65"/>
    <p:sldId id="431" r:id="rId66"/>
    <p:sldId id="432" r:id="rId67"/>
    <p:sldId id="440" r:id="rId68"/>
    <p:sldId id="433" r:id="rId69"/>
    <p:sldId id="434" r:id="rId70"/>
    <p:sldId id="435" r:id="rId71"/>
    <p:sldId id="436" r:id="rId72"/>
    <p:sldId id="438" r:id="rId73"/>
    <p:sldId id="439" r:id="rId74"/>
    <p:sldId id="409" r:id="rId75"/>
    <p:sldId id="441" r:id="rId76"/>
    <p:sldId id="329" r:id="rId77"/>
    <p:sldId id="442"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4" autoAdjust="0"/>
    <p:restoredTop sz="97475" autoAdjust="0"/>
  </p:normalViewPr>
  <p:slideViewPr>
    <p:cSldViewPr>
      <p:cViewPr>
        <p:scale>
          <a:sx n="110" d="100"/>
          <a:sy n="110" d="100"/>
        </p:scale>
        <p:origin x="-1560" y="-4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9/23/2018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9/23/2018</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smtClean="0"/>
              <a:t> </a:t>
            </a:r>
            <a:endParaRPr lang="en-US" dirty="0"/>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err="1" smtClean="0"/>
              <a:t>Dd</a:t>
            </a:r>
            <a:endParaRPr lang="en-US" dirty="0" smtClean="0"/>
          </a:p>
          <a:p>
            <a:pPr lvl="6"/>
            <a:r>
              <a:rPr lang="en-US" dirty="0" smtClean="0"/>
              <a:t>Ss</a:t>
            </a:r>
          </a:p>
          <a:p>
            <a:pPr lvl="7"/>
            <a:r>
              <a:rPr lang="en-US" dirty="0" err="1" smtClean="0"/>
              <a:t>Sss</a:t>
            </a:r>
            <a:endParaRPr lang="en-US" dirty="0" smtClean="0"/>
          </a:p>
          <a:p>
            <a:pPr lvl="8"/>
            <a:r>
              <a:rPr lang="en-US" dirty="0" err="1" smtClean="0"/>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9/23/2018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app.pluralsight.com/library/" TargetMode="External"/><Relationship Id="rId3" Type="http://schemas.openxmlformats.org/officeDocument/2006/relationships/hyperlink" Target="https://docs.unity3d.com/Manual/index.html" TargetMode="External"/><Relationship Id="rId7" Type="http://schemas.openxmlformats.org/officeDocument/2006/relationships/hyperlink" Target="https://www.lynda.com/" TargetMode="External"/><Relationship Id="rId2" Type="http://schemas.openxmlformats.org/officeDocument/2006/relationships/hyperlink" Target="https://unity3d.com/learn/tutorials" TargetMode="External"/><Relationship Id="rId1" Type="http://schemas.openxmlformats.org/officeDocument/2006/relationships/slideLayout" Target="../slideLayouts/slideLayout2.xml"/><Relationship Id="rId6" Type="http://schemas.openxmlformats.org/officeDocument/2006/relationships/hyperlink" Target="https://www.youtube.com/" TargetMode="External"/><Relationship Id="rId5" Type="http://schemas.openxmlformats.org/officeDocument/2006/relationships/hyperlink" Target="https://stackoverflow.com/" TargetMode="External"/><Relationship Id="rId4" Type="http://schemas.openxmlformats.org/officeDocument/2006/relationships/hyperlink" Target="https://answers.unity.com/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Impostor_syndrom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Dunning%E2%80%93Kruger_effec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lynda.com/C-tutorials/Learning-C/651201-2.html" TargetMode="External"/><Relationship Id="rId2" Type="http://schemas.openxmlformats.org/officeDocument/2006/relationships/hyperlink" Target="https://unity3d.com/learn/tutorials/s/script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visualstudio/ide/quickstart-personalize-the-ide?view=vs-201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unity3d.com/get-unity/download/archiv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learningspace.falmouth.ac.uk/course/view.php?id=3095"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unity3d.com/learn/tutorials/modules/beginner/scripting/scripts-as-behaviour-components?playlist=17117"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unity3d.com/ScriptReference/MonoBehaviour.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ocs.unity3d.com/ScriptReference/MonoBehaviour.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unity3d.com/ScriptReference/CharacterController.Mov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unity3d.com/learn/tutorials/topics/scripting/variables-and-functions?playlist=17117"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docs.unity3d.com/ScriptReference/CharacterController.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unity3d.com/learn/tutorials/topics/scripting/variables-and-functions?playlist=17117"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docs.unity3d.com/ScriptReference/CharacterController.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ocs.unity3d.com/ScriptReference/CharacterController.html" TargetMode="External"/><Relationship Id="rId2" Type="http://schemas.openxmlformats.org/officeDocument/2006/relationships/hyperlink" Target="https://unity3d.com/learn/tutorials/topics/scripting/variables-and-functions?playlist=17117"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hyperlink" Target="https://docs.unity3d.com/ScriptReference/CharacterController.html" TargetMode="External"/><Relationship Id="rId2" Type="http://schemas.openxmlformats.org/officeDocument/2006/relationships/hyperlink" Target="https://unity3d.com/learn/tutorials/topics/scripting/variables-and-functions?playlist=17117"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hyperlink" Target="https://docs.unity3d.com/ScriptReference/CharacterController.html" TargetMode="External"/><Relationship Id="rId2" Type="http://schemas.openxmlformats.org/officeDocument/2006/relationships/hyperlink" Target="https://unity3d.com/learn/tutorials/topics/scripting/variables-and-functions?playlist=17117"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unity3d.com/ScriptReference/Time-deltaTime.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unity3d.com/ScriptReference/Input.GetButtonDown.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freesound.org/people/juskiddink/sounds/140867/"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6211669"/>
            <a:ext cx="5292080" cy="646331"/>
          </a:xfrm>
          <a:prstGeom prst="rect">
            <a:avLst/>
          </a:prstGeom>
        </p:spPr>
        <p:txBody>
          <a:bodyPr wrap="square">
            <a:spAutoFit/>
          </a:bodyPr>
          <a:lstStyle/>
          <a:p>
            <a:pPr lvl="0" algn="r" eaLnBrk="0" fontAlgn="base" hangingPunct="0">
              <a:spcBef>
                <a:spcPct val="0"/>
              </a:spcBef>
              <a:spcAft>
                <a:spcPct val="0"/>
              </a:spcAft>
            </a:pPr>
            <a:r>
              <a:rPr lang="en-US" dirty="0" smtClean="0">
                <a:solidFill>
                  <a:srgbClr val="FFFFFF"/>
                </a:solidFill>
                <a:latin typeface="Calibri" pitchFamily="34" charset="0"/>
                <a:cs typeface="Calibri" pitchFamily="34" charset="0"/>
              </a:rPr>
              <a:t>GAM150: Game Programming Essentials</a:t>
            </a:r>
            <a:endParaRPr lang="en-US" sz="600" dirty="0" smtClean="0">
              <a:latin typeface="Arial" pitchFamily="34" charset="0"/>
              <a:cs typeface="Arial" pitchFamily="34" charset="0"/>
            </a:endParaRPr>
          </a:p>
          <a:p>
            <a:pPr lvl="0" algn="r" eaLnBrk="0" fontAlgn="base" hangingPunct="0">
              <a:spcBef>
                <a:spcPct val="0"/>
              </a:spcBef>
              <a:spcAft>
                <a:spcPct val="0"/>
              </a:spcAft>
            </a:pPr>
            <a:r>
              <a:rPr lang="en-US" dirty="0" smtClean="0">
                <a:solidFill>
                  <a:srgbClr val="FFFFFF"/>
                </a:solidFill>
                <a:latin typeface="Calibri" pitchFamily="34" charset="0"/>
                <a:cs typeface="Calibri" pitchFamily="34" charset="0"/>
              </a:rPr>
              <a:t>BA Game Development</a:t>
            </a:r>
            <a:endParaRPr lang="en-US" sz="600" dirty="0" smtClean="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FFFFFF"/>
                </a:solidFill>
                <a:effectLst/>
                <a:latin typeface="Calibri" pitchFamily="34" charset="0"/>
                <a:cs typeface="Calibri" pitchFamily="34" charset="0"/>
              </a:rPr>
              <a:t>Lecture 1: Introduction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Working with Unity</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048672"/>
          </a:xfrm>
        </p:spPr>
        <p:txBody>
          <a:bodyPr>
            <a:normAutofit/>
          </a:bodyPr>
          <a:lstStyle/>
          <a:p>
            <a:r>
              <a:rPr lang="en-GB" dirty="0" smtClean="0"/>
              <a:t>Working with Unity</a:t>
            </a:r>
          </a:p>
          <a:p>
            <a:pPr lvl="1"/>
            <a:r>
              <a:rPr lang="en-GB" dirty="0" smtClean="0"/>
              <a:t>Unity is a game development editor &amp; engine that was first released in 2005 and has been in continuous development ever since</a:t>
            </a:r>
          </a:p>
          <a:p>
            <a:pPr lvl="2"/>
            <a:r>
              <a:rPr lang="en-GB" dirty="0" smtClean="0"/>
              <a:t>Key dates</a:t>
            </a:r>
          </a:p>
          <a:p>
            <a:pPr lvl="3"/>
            <a:r>
              <a:rPr lang="en-GB" dirty="0" smtClean="0"/>
              <a:t>2005 version 1</a:t>
            </a:r>
          </a:p>
          <a:p>
            <a:pPr lvl="3"/>
            <a:r>
              <a:rPr lang="en-GB" dirty="0" smtClean="0"/>
              <a:t>2015 version 5 with PBR (physically based rendering support)</a:t>
            </a:r>
          </a:p>
          <a:p>
            <a:pPr lvl="3"/>
            <a:r>
              <a:rPr lang="en-GB" dirty="0" smtClean="0"/>
              <a:t>2016 bug fixing</a:t>
            </a:r>
          </a:p>
          <a:p>
            <a:pPr lvl="3"/>
            <a:r>
              <a:rPr lang="en-GB" dirty="0" smtClean="0"/>
              <a:t>2017 v2017 move to subscription model</a:t>
            </a:r>
          </a:p>
          <a:p>
            <a:pPr lvl="4"/>
            <a:r>
              <a:rPr lang="en-GB" dirty="0" smtClean="0"/>
              <a:t>More frequent bug fixes &amp; feature releases</a:t>
            </a:r>
          </a:p>
          <a:p>
            <a:pPr lvl="3"/>
            <a:r>
              <a:rPr lang="en-GB" dirty="0" smtClean="0"/>
              <a:t>2018 v2018</a:t>
            </a:r>
          </a:p>
          <a:p>
            <a:pPr lvl="4"/>
            <a:r>
              <a:rPr lang="en-GB" dirty="0" smtClean="0"/>
              <a:t>Move to more visual workflows</a:t>
            </a:r>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048672"/>
          </a:xfrm>
        </p:spPr>
        <p:txBody>
          <a:bodyPr>
            <a:normAutofit/>
          </a:bodyPr>
          <a:lstStyle/>
          <a:p>
            <a:r>
              <a:rPr lang="en-GB" dirty="0" smtClean="0"/>
              <a:t>Working with Unity</a:t>
            </a:r>
          </a:p>
          <a:p>
            <a:pPr lvl="1"/>
            <a:r>
              <a:rPr lang="en-GB" dirty="0" smtClean="0"/>
              <a:t>Unity is a game development framework that was first released in 2005 and has been in continuous development ever since</a:t>
            </a:r>
          </a:p>
          <a:p>
            <a:pPr lvl="2"/>
            <a:r>
              <a:rPr lang="en-GB" dirty="0" smtClean="0"/>
              <a:t>Key releases</a:t>
            </a:r>
          </a:p>
          <a:p>
            <a:pPr lvl="3"/>
            <a:r>
              <a:rPr lang="en-GB" dirty="0" smtClean="0"/>
              <a:t>2005 version 1</a:t>
            </a:r>
          </a:p>
          <a:p>
            <a:pPr lvl="3"/>
            <a:r>
              <a:rPr lang="en-GB" dirty="0" smtClean="0"/>
              <a:t>2015 version 5 with PBR (physically based rendering support)</a:t>
            </a:r>
          </a:p>
          <a:p>
            <a:pPr lvl="3"/>
            <a:r>
              <a:rPr lang="en-GB" dirty="0" smtClean="0"/>
              <a:t>2017 v2017 move to subscription model and better support</a:t>
            </a:r>
          </a:p>
          <a:p>
            <a:endParaRPr lang="en-GB" dirty="0" smtClean="0"/>
          </a:p>
          <a:p>
            <a:pPr lvl="1"/>
            <a:endParaRPr lang="en-GB" dirty="0" smtClean="0"/>
          </a:p>
          <a:p>
            <a:pPr lvl="1"/>
            <a:endParaRPr lang="en-GB" dirty="0" smtClean="0"/>
          </a:p>
        </p:txBody>
      </p:sp>
      <p:pic>
        <p:nvPicPr>
          <p:cNvPr id="1026" name="Picture 2"/>
          <p:cNvPicPr>
            <a:picLocks noChangeAspect="1" noChangeArrowheads="1"/>
          </p:cNvPicPr>
          <p:nvPr/>
        </p:nvPicPr>
        <p:blipFill>
          <a:blip r:embed="rId2" cstate="print"/>
          <a:srcRect/>
          <a:stretch>
            <a:fillRect/>
          </a:stretch>
        </p:blipFill>
        <p:spPr bwMode="auto">
          <a:xfrm>
            <a:off x="755576" y="1196752"/>
            <a:ext cx="7878420" cy="4392488"/>
          </a:xfrm>
          <a:prstGeom prst="rect">
            <a:avLst/>
          </a:prstGeom>
          <a:noFill/>
          <a:ln w="9525">
            <a:noFill/>
            <a:miter lim="800000"/>
            <a:headEnd/>
            <a:tailEnd/>
          </a:ln>
          <a:effectLst/>
        </p:spPr>
      </p:pic>
      <p:sp>
        <p:nvSpPr>
          <p:cNvPr id="4" name="TextBox 3"/>
          <p:cNvSpPr txBox="1"/>
          <p:nvPr/>
        </p:nvSpPr>
        <p:spPr>
          <a:xfrm>
            <a:off x="3203848" y="5733256"/>
            <a:ext cx="1986826" cy="369332"/>
          </a:xfrm>
          <a:prstGeom prst="rect">
            <a:avLst/>
          </a:prstGeom>
          <a:noFill/>
        </p:spPr>
        <p:txBody>
          <a:bodyPr wrap="none" rtlCol="0">
            <a:spAutoFit/>
          </a:bodyPr>
          <a:lstStyle/>
          <a:p>
            <a:r>
              <a:rPr lang="en-GB" dirty="0" smtClean="0">
                <a:solidFill>
                  <a:schemeClr val="bg1"/>
                </a:solidFill>
              </a:rPr>
              <a:t>Unity PBR renderer</a:t>
            </a:r>
            <a:endParaRPr lang="en-GB"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lnSpcReduction="10000"/>
          </a:bodyPr>
          <a:lstStyle/>
          <a:p>
            <a:r>
              <a:rPr lang="en-GB" dirty="0" smtClean="0"/>
              <a:t>Working with Unity</a:t>
            </a:r>
          </a:p>
          <a:p>
            <a:pPr lvl="1"/>
            <a:r>
              <a:rPr lang="en-GB" dirty="0" smtClean="0"/>
              <a:t>Unity is a game development editor &amp; engine that first released in 2005 and has been in continuous development ever since</a:t>
            </a:r>
          </a:p>
          <a:p>
            <a:pPr lvl="3"/>
            <a:endParaRPr lang="en-GB" dirty="0" smtClean="0"/>
          </a:p>
          <a:p>
            <a:pPr lvl="2"/>
            <a:r>
              <a:rPr lang="en-GB" dirty="0" smtClean="0"/>
              <a:t>What does this mean?</a:t>
            </a:r>
          </a:p>
          <a:p>
            <a:pPr lvl="3"/>
            <a:r>
              <a:rPr lang="en-GB" dirty="0" smtClean="0"/>
              <a:t>Free and paid-for business models</a:t>
            </a:r>
          </a:p>
          <a:p>
            <a:pPr lvl="4"/>
            <a:r>
              <a:rPr lang="en-GB" dirty="0" smtClean="0"/>
              <a:t>Can download and use versions for *free*</a:t>
            </a:r>
          </a:p>
          <a:p>
            <a:pPr lvl="3"/>
            <a:r>
              <a:rPr lang="en-GB" dirty="0" smtClean="0"/>
              <a:t>Very similar to Unreal Engine</a:t>
            </a:r>
          </a:p>
          <a:p>
            <a:pPr lvl="4"/>
            <a:r>
              <a:rPr lang="en-GB" dirty="0" smtClean="0"/>
              <a:t>Tends to be more widely used by </a:t>
            </a:r>
            <a:r>
              <a:rPr lang="en-GB" dirty="0" err="1" smtClean="0"/>
              <a:t>GaaS</a:t>
            </a:r>
            <a:r>
              <a:rPr lang="en-GB" dirty="0" smtClean="0"/>
              <a:t> &amp; indie developers</a:t>
            </a:r>
          </a:p>
          <a:p>
            <a:pPr lvl="4"/>
            <a:r>
              <a:rPr lang="en-GB" dirty="0" smtClean="0"/>
              <a:t>Unreal used more by fewer AAA-A studios</a:t>
            </a:r>
          </a:p>
          <a:p>
            <a:pPr lvl="3"/>
            <a:r>
              <a:rPr lang="en-GB" dirty="0" smtClean="0"/>
              <a:t>Unity has a lot of legacy (13 years worth)</a:t>
            </a:r>
          </a:p>
          <a:p>
            <a:pPr lvl="4"/>
            <a:r>
              <a:rPr lang="en-GB" dirty="0" smtClean="0"/>
              <a:t>13 years of things changing under the hood</a:t>
            </a:r>
          </a:p>
          <a:p>
            <a:pPr lvl="4"/>
            <a:r>
              <a:rPr lang="en-GB" dirty="0" smtClean="0"/>
              <a:t>13 years for developers to develop their own approaches with Unity</a:t>
            </a:r>
          </a:p>
          <a:p>
            <a:pPr lvl="5"/>
            <a:r>
              <a:rPr lang="en-GB" dirty="0" smtClean="0"/>
              <a:t>There is no one size fits all approach to unity development</a:t>
            </a:r>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lnSpcReduction="10000"/>
          </a:bodyPr>
          <a:lstStyle/>
          <a:p>
            <a:r>
              <a:rPr lang="en-GB" dirty="0" smtClean="0"/>
              <a:t>Working with Unity</a:t>
            </a:r>
          </a:p>
          <a:p>
            <a:pPr lvl="1"/>
            <a:r>
              <a:rPr lang="en-GB" dirty="0" smtClean="0"/>
              <a:t>Unity has a vast amount of on-line support</a:t>
            </a:r>
          </a:p>
          <a:p>
            <a:pPr lvl="2"/>
            <a:r>
              <a:rPr lang="en-GB" dirty="0" smtClean="0"/>
              <a:t>Relatively easy to find things that you need to know</a:t>
            </a:r>
          </a:p>
          <a:p>
            <a:pPr lvl="3"/>
            <a:r>
              <a:rPr lang="en-GB" dirty="0" smtClean="0">
                <a:hlinkClick r:id="rId2"/>
              </a:rPr>
              <a:t>https://unity3d.com/learn/tutorials</a:t>
            </a:r>
            <a:endParaRPr lang="en-GB" dirty="0" smtClean="0"/>
          </a:p>
          <a:p>
            <a:pPr lvl="4"/>
            <a:r>
              <a:rPr lang="en-GB" dirty="0" smtClean="0"/>
              <a:t>Topics at bottom of the page are the most useful</a:t>
            </a:r>
          </a:p>
          <a:p>
            <a:pPr lvl="3"/>
            <a:r>
              <a:rPr lang="en-GB" dirty="0" smtClean="0">
                <a:hlinkClick r:id="rId3"/>
              </a:rPr>
              <a:t>https://docs.unity3d.com/Manual/index.html</a:t>
            </a:r>
            <a:endParaRPr lang="en-GB" dirty="0" smtClean="0"/>
          </a:p>
          <a:p>
            <a:pPr lvl="4"/>
            <a:r>
              <a:rPr lang="en-GB" dirty="0" smtClean="0"/>
              <a:t>Make sure you are following the correct version ;)</a:t>
            </a:r>
          </a:p>
          <a:p>
            <a:pPr lvl="3"/>
            <a:r>
              <a:rPr lang="en-GB" dirty="0" smtClean="0">
                <a:hlinkClick r:id="rId4"/>
              </a:rPr>
              <a:t>https://answers.unity.com/index.html</a:t>
            </a:r>
            <a:endParaRPr lang="en-GB" dirty="0" smtClean="0"/>
          </a:p>
          <a:p>
            <a:pPr lvl="4"/>
            <a:r>
              <a:rPr lang="en-GB" dirty="0" smtClean="0"/>
              <a:t>Community driven Q&amp;A forum</a:t>
            </a:r>
          </a:p>
          <a:p>
            <a:pPr lvl="4"/>
            <a:r>
              <a:rPr lang="en-GB" dirty="0" smtClean="0"/>
              <a:t>Watch out for old threads -&gt; unity changes over time!</a:t>
            </a:r>
          </a:p>
          <a:p>
            <a:pPr lvl="3"/>
            <a:r>
              <a:rPr lang="en-GB" dirty="0" smtClean="0">
                <a:hlinkClick r:id="rId5"/>
              </a:rPr>
              <a:t>https://stackoverflow.com/</a:t>
            </a:r>
            <a:endParaRPr lang="en-GB" dirty="0" smtClean="0"/>
          </a:p>
          <a:p>
            <a:pPr lvl="4"/>
            <a:r>
              <a:rPr lang="en-GB" dirty="0" smtClean="0"/>
              <a:t>Broad IT/programming/development forum</a:t>
            </a:r>
          </a:p>
          <a:p>
            <a:pPr lvl="3"/>
            <a:r>
              <a:rPr lang="en-GB" dirty="0" smtClean="0">
                <a:hlinkClick r:id="rId6"/>
              </a:rPr>
              <a:t>https://www.youtube.com/</a:t>
            </a:r>
            <a:endParaRPr lang="en-GB" dirty="0" smtClean="0"/>
          </a:p>
          <a:p>
            <a:pPr lvl="4"/>
            <a:r>
              <a:rPr lang="en-GB" dirty="0" smtClean="0"/>
              <a:t>Lots of unity videos (</a:t>
            </a:r>
            <a:r>
              <a:rPr lang="en-GB" dirty="0" err="1" smtClean="0"/>
              <a:t>Brackeys</a:t>
            </a:r>
            <a:r>
              <a:rPr lang="en-GB" dirty="0" smtClean="0"/>
              <a:t> is </a:t>
            </a:r>
            <a:r>
              <a:rPr lang="en-GB" dirty="0" err="1" smtClean="0"/>
              <a:t>v.good</a:t>
            </a:r>
            <a:r>
              <a:rPr lang="en-GB" dirty="0" smtClean="0"/>
              <a:t>)</a:t>
            </a:r>
          </a:p>
          <a:p>
            <a:pPr lvl="3"/>
            <a:r>
              <a:rPr lang="en-GB" dirty="0" smtClean="0">
                <a:hlinkClick r:id="rId7"/>
              </a:rPr>
              <a:t>https://www.lynda.com/</a:t>
            </a:r>
            <a:r>
              <a:rPr lang="en-GB" dirty="0" smtClean="0"/>
              <a:t> &amp; </a:t>
            </a:r>
            <a:r>
              <a:rPr lang="en-GB" dirty="0" smtClean="0">
                <a:hlinkClick r:id="rId8"/>
              </a:rPr>
              <a:t>https://app.pluralsight.com/library/</a:t>
            </a:r>
            <a:endParaRPr lang="en-GB" dirty="0" smtClean="0"/>
          </a:p>
          <a:p>
            <a:pPr lvl="4"/>
            <a:r>
              <a:rPr lang="en-GB" dirty="0" smtClean="0"/>
              <a:t>You can get access to these online learning sites</a:t>
            </a:r>
          </a:p>
          <a:p>
            <a:pPr lvl="1"/>
            <a:endParaRPr lang="en-GB"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Unity has a vast amount of on-line support</a:t>
            </a:r>
          </a:p>
          <a:p>
            <a:pPr lvl="2"/>
            <a:r>
              <a:rPr lang="en-GB" dirty="0" smtClean="0"/>
              <a:t>However,</a:t>
            </a:r>
          </a:p>
          <a:p>
            <a:pPr lvl="3"/>
            <a:r>
              <a:rPr lang="en-GB" dirty="0" smtClean="0"/>
              <a:t>Not all the information on the web is valid or accurate</a:t>
            </a:r>
          </a:p>
          <a:p>
            <a:pPr lvl="4"/>
            <a:r>
              <a:rPr lang="en-GB" dirty="0" smtClean="0"/>
              <a:t>Unity changes over time and some old content may be incorrect due to the passage of time</a:t>
            </a:r>
          </a:p>
          <a:p>
            <a:pPr lvl="4"/>
            <a:r>
              <a:rPr lang="en-GB" dirty="0" smtClean="0"/>
              <a:t>Some content may be incorrect because it’s just wrong to start with</a:t>
            </a:r>
          </a:p>
          <a:p>
            <a:pPr lvl="4"/>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Unity has a vast amount of on-line support</a:t>
            </a:r>
          </a:p>
          <a:p>
            <a:pPr lvl="2"/>
            <a:r>
              <a:rPr lang="en-GB" dirty="0" smtClean="0"/>
              <a:t>However,</a:t>
            </a:r>
          </a:p>
          <a:p>
            <a:pPr lvl="3"/>
            <a:r>
              <a:rPr lang="en-GB" dirty="0" smtClean="0"/>
              <a:t>Not all the information on the web is valid or accurate</a:t>
            </a:r>
          </a:p>
          <a:p>
            <a:pPr lvl="4"/>
            <a:r>
              <a:rPr lang="en-GB" dirty="0" smtClean="0"/>
              <a:t>Unity changes over time and some old content may be incorrect due to the passage of time</a:t>
            </a:r>
          </a:p>
          <a:p>
            <a:pPr lvl="4"/>
            <a:r>
              <a:rPr lang="en-GB" dirty="0" smtClean="0"/>
              <a:t>Some content may be incorrect because it’s just wrong to start with</a:t>
            </a:r>
          </a:p>
          <a:p>
            <a:pPr lvl="4"/>
            <a:endParaRPr lang="en-GB" dirty="0" smtClean="0"/>
          </a:p>
          <a:p>
            <a:pPr lvl="3"/>
            <a:r>
              <a:rPr lang="en-GB" dirty="0" smtClean="0"/>
              <a:t>As a developer, you need to develop your skills at assessing the quality and accuracy of information</a:t>
            </a:r>
          </a:p>
          <a:p>
            <a:pPr lvl="4"/>
            <a:r>
              <a:rPr lang="en-GB" dirty="0" smtClean="0"/>
              <a:t>Also, not all games are equal, so what works for one game, one genre or even one platform may not be a good fit for your game</a:t>
            </a:r>
          </a:p>
          <a:p>
            <a:pPr lvl="4"/>
            <a:r>
              <a:rPr lang="en-GB" dirty="0" smtClean="0"/>
              <a:t>Many ways to develop games in unity, often approaches come down to personal taste</a:t>
            </a:r>
          </a:p>
          <a:p>
            <a:pPr lvl="1"/>
            <a:endParaRPr lang="en-GB"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1"/>
            <a:endParaRPr lang="en-GB" dirty="0" smtClean="0"/>
          </a:p>
          <a:p>
            <a:pPr lvl="1"/>
            <a:endParaRPr lang="en-GB" dirty="0" smtClean="0"/>
          </a:p>
          <a:p>
            <a:pPr lvl="1"/>
            <a:endParaRPr lang="en-GB" dirty="0" smtClean="0"/>
          </a:p>
          <a:p>
            <a:pPr lvl="1"/>
            <a:endParaRPr lang="en-GB" dirty="0" smtClean="0"/>
          </a:p>
          <a:p>
            <a:pPr lvl="2"/>
            <a:r>
              <a:rPr lang="en-GB" dirty="0" smtClean="0"/>
              <a:t>Currently</a:t>
            </a:r>
          </a:p>
          <a:p>
            <a:pPr lvl="3"/>
            <a:r>
              <a:rPr lang="en-GB" dirty="0" smtClean="0"/>
              <a:t>lots of games companies develop in Unity and there are a lot of development jobs that require unity.</a:t>
            </a:r>
          </a:p>
          <a:p>
            <a:pPr lvl="3"/>
            <a:r>
              <a:rPr lang="en-GB" dirty="0" smtClean="0"/>
              <a:t>Lots of non-gaming companies are also using Unity to develop their products and services</a:t>
            </a:r>
          </a:p>
          <a:p>
            <a:pPr lvl="4"/>
            <a:r>
              <a:rPr lang="en-GB" dirty="0" smtClean="0"/>
              <a:t>VR / AR / Visualisation / Film &amp; TV / Theme Parks / UI / Apps / Gambling etc</a:t>
            </a:r>
          </a:p>
        </p:txBody>
      </p:sp>
      <p:pic>
        <p:nvPicPr>
          <p:cNvPr id="2050" name="Picture 2"/>
          <p:cNvPicPr>
            <a:picLocks noChangeAspect="1" noChangeArrowheads="1"/>
          </p:cNvPicPr>
          <p:nvPr/>
        </p:nvPicPr>
        <p:blipFill>
          <a:blip r:embed="rId2" cstate="print"/>
          <a:srcRect/>
          <a:stretch>
            <a:fillRect/>
          </a:stretch>
        </p:blipFill>
        <p:spPr bwMode="auto">
          <a:xfrm>
            <a:off x="442364" y="1904628"/>
            <a:ext cx="8306100" cy="12363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lnSpcReduction="10000"/>
          </a:bodyPr>
          <a:lstStyle/>
          <a:p>
            <a:r>
              <a:rPr lang="en-GB" dirty="0" smtClean="0"/>
              <a:t>Working with Unity</a:t>
            </a:r>
          </a:p>
          <a:p>
            <a:pPr lvl="1"/>
            <a:r>
              <a:rPr lang="en-GB" dirty="0" smtClean="0"/>
              <a:t>Why and how should I GIT GUD at unity?</a:t>
            </a:r>
          </a:p>
          <a:p>
            <a:pPr lvl="2"/>
            <a:r>
              <a:rPr lang="en-GB" dirty="0" smtClean="0"/>
              <a:t>For designers specifically:</a:t>
            </a:r>
          </a:p>
          <a:p>
            <a:pPr lvl="3"/>
            <a:r>
              <a:rPr lang="en-GB" dirty="0" smtClean="0"/>
              <a:t>I’ve met a lot of designers that want to be ‘ideas people’ (Jazz hands designers)</a:t>
            </a:r>
          </a:p>
          <a:p>
            <a:pPr lvl="4"/>
            <a:r>
              <a:rPr lang="en-GB" dirty="0" smtClean="0"/>
              <a:t>Generally they are still looking for work</a:t>
            </a:r>
          </a:p>
          <a:p>
            <a:pPr lvl="4"/>
            <a:r>
              <a:rPr lang="en-GB" dirty="0" smtClean="0"/>
              <a:t>Ideas are cheap, execution is key</a:t>
            </a:r>
          </a:p>
          <a:p>
            <a:pPr lvl="3"/>
            <a:r>
              <a:rPr lang="en-GB" dirty="0" smtClean="0"/>
              <a:t>Generally, designers that do well nowadays tend to be execution focused</a:t>
            </a:r>
          </a:p>
          <a:p>
            <a:pPr lvl="4"/>
            <a:r>
              <a:rPr lang="en-GB" dirty="0" smtClean="0"/>
              <a:t>‘show don’t tell’</a:t>
            </a:r>
          </a:p>
          <a:p>
            <a:pPr lvl="4"/>
            <a:r>
              <a:rPr lang="en-GB" dirty="0" smtClean="0"/>
              <a:t>‘T-shaped’ skills</a:t>
            </a:r>
          </a:p>
          <a:p>
            <a:pPr lvl="4"/>
            <a:r>
              <a:rPr lang="en-GB" dirty="0" smtClean="0"/>
              <a:t>Look at </a:t>
            </a:r>
            <a:r>
              <a:rPr lang="en-GB" dirty="0" err="1" smtClean="0"/>
              <a:t>ludem</a:t>
            </a:r>
            <a:r>
              <a:rPr lang="en-GB" dirty="0" smtClean="0"/>
              <a:t> dare and other game jams</a:t>
            </a:r>
          </a:p>
          <a:p>
            <a:pPr lvl="4"/>
            <a:r>
              <a:rPr lang="en-GB" dirty="0" smtClean="0"/>
              <a:t>An awareness of technical issues / considerations</a:t>
            </a:r>
          </a:p>
          <a:p>
            <a:pPr lvl="4"/>
            <a:r>
              <a:rPr lang="en-GB" dirty="0" smtClean="0"/>
              <a:t>E.g. Mike </a:t>
            </a:r>
            <a:r>
              <a:rPr lang="en-GB" dirty="0" err="1" smtClean="0"/>
              <a:t>Bithell</a:t>
            </a:r>
            <a:r>
              <a:rPr lang="en-GB" dirty="0" smtClean="0"/>
              <a:t> &amp; Thomas Was Alone</a:t>
            </a:r>
          </a:p>
          <a:p>
            <a:pPr lvl="4"/>
            <a:endParaRPr lang="en-GB" dirty="0" smtClean="0"/>
          </a:p>
          <a:p>
            <a:pPr lvl="3"/>
            <a:r>
              <a:rPr lang="en-GB" dirty="0" smtClean="0"/>
              <a:t>Being execution focused will help *a lot* when it comes to group development work in semester II, year 2 and year 3.</a:t>
            </a:r>
          </a:p>
          <a:p>
            <a:pPr lvl="1"/>
            <a:endParaRPr lang="en-GB" dirty="0" smtClean="0"/>
          </a:p>
          <a:p>
            <a:pPr lvl="1"/>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Today’s session:</a:t>
            </a:r>
          </a:p>
          <a:p>
            <a:pPr lvl="1"/>
            <a:r>
              <a:rPr lang="en-GB" dirty="0" smtClean="0"/>
              <a:t>Introduction to the module</a:t>
            </a:r>
          </a:p>
          <a:p>
            <a:pPr lvl="1"/>
            <a:r>
              <a:rPr lang="en-GB" dirty="0" smtClean="0"/>
              <a:t>Working with Unity</a:t>
            </a:r>
          </a:p>
          <a:p>
            <a:pPr lvl="1"/>
            <a:r>
              <a:rPr lang="en-GB" dirty="0" smtClean="0"/>
              <a:t>Break</a:t>
            </a:r>
          </a:p>
          <a:p>
            <a:pPr lvl="1"/>
            <a:r>
              <a:rPr lang="en-GB" dirty="0" smtClean="0"/>
              <a:t>Making Platform Games in Unity</a:t>
            </a:r>
          </a:p>
          <a:p>
            <a:pPr lvl="1"/>
            <a:endParaRPr lang="en-GB"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How to get good</a:t>
            </a:r>
          </a:p>
          <a:p>
            <a:pPr lvl="3"/>
            <a:r>
              <a:rPr lang="en-GB" dirty="0" smtClean="0"/>
              <a:t>Practice, practice, practice</a:t>
            </a:r>
          </a:p>
          <a:p>
            <a:pPr lvl="1"/>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How to get good</a:t>
            </a:r>
          </a:p>
          <a:p>
            <a:pPr lvl="3"/>
            <a:r>
              <a:rPr lang="en-GB" dirty="0" smtClean="0"/>
              <a:t>Practice, practice, practice</a:t>
            </a:r>
          </a:p>
          <a:p>
            <a:pPr lvl="3"/>
            <a:endParaRPr lang="en-GB" dirty="0" smtClean="0"/>
          </a:p>
          <a:p>
            <a:pPr lvl="3"/>
            <a:r>
              <a:rPr lang="en-GB" dirty="0" smtClean="0"/>
              <a:t>We’ve found a strong relationship between attending lectures, workshops and tutorials</a:t>
            </a:r>
          </a:p>
          <a:p>
            <a:pPr lvl="4"/>
            <a:r>
              <a:rPr lang="en-GB" dirty="0" smtClean="0"/>
              <a:t>The more you attend, the better you tend to do</a:t>
            </a:r>
          </a:p>
          <a:p>
            <a:pPr lvl="4"/>
            <a:endParaRPr lang="en-GB" dirty="0" smtClean="0"/>
          </a:p>
          <a:p>
            <a:pPr lvl="3"/>
            <a:r>
              <a:rPr lang="en-GB" dirty="0" smtClean="0"/>
              <a:t>There is a vast amount of on-line support for game development, feel free to use it</a:t>
            </a:r>
          </a:p>
          <a:p>
            <a:pPr lvl="3"/>
            <a:endParaRPr lang="en-GB" dirty="0" smtClean="0"/>
          </a:p>
          <a:p>
            <a:pPr lvl="1"/>
            <a:endParaRPr lang="en-GB" dirty="0" smtClean="0"/>
          </a:p>
          <a:p>
            <a:pPr lvl="1"/>
            <a:endParaRPr lang="en-GB" dirty="0" smtClean="0"/>
          </a:p>
          <a:p>
            <a:pPr lvl="1"/>
            <a:endParaRPr lang="en-GB" dirty="0" smtClean="0"/>
          </a:p>
        </p:txBody>
      </p:sp>
      <p:sp>
        <p:nvSpPr>
          <p:cNvPr id="4" name="Rectangle 3"/>
          <p:cNvSpPr/>
          <p:nvPr/>
        </p:nvSpPr>
        <p:spPr>
          <a:xfrm>
            <a:off x="0" y="5229200"/>
            <a:ext cx="9144000" cy="1077218"/>
          </a:xfrm>
          <a:prstGeom prst="rect">
            <a:avLst/>
          </a:prstGeom>
        </p:spPr>
        <p:txBody>
          <a:bodyPr wrap="square">
            <a:spAutoFit/>
          </a:bodyPr>
          <a:lstStyle/>
          <a:p>
            <a:pPr marL="0" lvl="3" algn="ctr">
              <a:buNone/>
            </a:pPr>
            <a:r>
              <a:rPr lang="en-GB" sz="3200" dirty="0" smtClean="0">
                <a:solidFill>
                  <a:schemeClr val="bg1"/>
                </a:solidFill>
                <a:sym typeface="Wingdings" pitchFamily="2" charset="2"/>
              </a:rPr>
              <a:t>Make games, make demos,  do jams</a:t>
            </a:r>
          </a:p>
          <a:p>
            <a:pPr marL="0" lvl="3" algn="ctr">
              <a:buNone/>
            </a:pPr>
            <a:r>
              <a:rPr lang="en-GB" sz="3200" dirty="0" smtClean="0">
                <a:solidFill>
                  <a:schemeClr val="bg1"/>
                </a:solidFill>
                <a:sym typeface="Wingdings" pitchFamily="2" charset="2"/>
              </a:rPr>
              <a:t>develop and hone your skills</a:t>
            </a:r>
            <a:endParaRPr lang="en-GB" sz="3200" dirty="0" smtClean="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Don’t forget, you are all coming from different places &amp; skills</a:t>
            </a:r>
          </a:p>
          <a:p>
            <a:pPr lvl="3"/>
            <a:r>
              <a:rPr lang="en-GB" dirty="0" smtClean="0"/>
              <a:t>Don’t feel that you need to judge your progress against the progress of others</a:t>
            </a:r>
          </a:p>
          <a:p>
            <a:pPr lvl="3"/>
            <a:r>
              <a:rPr lang="en-GB" dirty="0" smtClean="0"/>
              <a:t>It’s about your journey and achieving the goals you set</a:t>
            </a:r>
          </a:p>
          <a:p>
            <a:pPr lvl="3"/>
            <a:endParaRPr lang="en-GB" dirty="0" smtClean="0"/>
          </a:p>
          <a:p>
            <a:pPr lvl="3"/>
            <a:endParaRPr lang="en-GB" dirty="0" smtClean="0"/>
          </a:p>
          <a:p>
            <a:pPr lvl="3"/>
            <a:endParaRPr lang="en-GB"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Don’t forget, you are all coming from different places &amp; skills</a:t>
            </a:r>
          </a:p>
          <a:p>
            <a:pPr lvl="3"/>
            <a:r>
              <a:rPr lang="en-GB" dirty="0" smtClean="0"/>
              <a:t>Don’t feel that you need to judge your progress against the progress of others</a:t>
            </a:r>
          </a:p>
          <a:p>
            <a:pPr lvl="3"/>
            <a:r>
              <a:rPr lang="en-GB" dirty="0" smtClean="0"/>
              <a:t>It’s about your journey and achieving the goals you set</a:t>
            </a:r>
          </a:p>
          <a:p>
            <a:pPr lvl="3"/>
            <a:endParaRPr lang="en-GB" dirty="0" smtClean="0"/>
          </a:p>
          <a:p>
            <a:pPr lvl="2"/>
            <a:r>
              <a:rPr lang="en-GB" dirty="0" smtClean="0"/>
              <a:t>Generally:</a:t>
            </a:r>
          </a:p>
          <a:p>
            <a:pPr lvl="3"/>
            <a:r>
              <a:rPr lang="en-GB" dirty="0" smtClean="0"/>
              <a:t>Programmers tend to do well at programming problems</a:t>
            </a:r>
          </a:p>
          <a:p>
            <a:pPr lvl="3"/>
            <a:r>
              <a:rPr lang="en-GB" dirty="0" smtClean="0"/>
              <a:t>Designers tend to do well at design problems</a:t>
            </a:r>
          </a:p>
          <a:p>
            <a:pPr lvl="3"/>
            <a:endParaRPr lang="en-GB" dirty="0" smtClean="0"/>
          </a:p>
          <a:p>
            <a:pPr lvl="3"/>
            <a:endParaRPr lang="en-GB" dirty="0" smtClean="0"/>
          </a:p>
          <a:p>
            <a:pPr lvl="3"/>
            <a:endParaRPr lang="en-GB"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Don’t forget, you are all coming from different places &amp; skills</a:t>
            </a:r>
          </a:p>
          <a:p>
            <a:pPr lvl="3"/>
            <a:r>
              <a:rPr lang="en-GB" dirty="0" smtClean="0"/>
              <a:t>Don’t feel that you need to judge your progress against the progress of others</a:t>
            </a:r>
          </a:p>
          <a:p>
            <a:pPr lvl="3"/>
            <a:r>
              <a:rPr lang="en-GB" dirty="0" smtClean="0"/>
              <a:t>It’s about your journey and achieving the goals you set</a:t>
            </a:r>
          </a:p>
          <a:p>
            <a:pPr lvl="3"/>
            <a:endParaRPr lang="en-GB" dirty="0" smtClean="0"/>
          </a:p>
          <a:p>
            <a:pPr lvl="2"/>
            <a:r>
              <a:rPr lang="en-GB" dirty="0" smtClean="0"/>
              <a:t>Feel free to share your knowledge and skills with each other</a:t>
            </a:r>
          </a:p>
          <a:p>
            <a:pPr lvl="3"/>
            <a:r>
              <a:rPr lang="en-GB" dirty="0" smtClean="0"/>
              <a:t>In most fields, the way to really develop your skills is to teach/train other people</a:t>
            </a:r>
          </a:p>
          <a:p>
            <a:pPr lvl="4"/>
            <a:r>
              <a:rPr lang="en-GB" dirty="0" smtClean="0"/>
              <a:t>It forces you to get a really good handle on things</a:t>
            </a:r>
          </a:p>
          <a:p>
            <a:pPr lvl="3"/>
            <a:endParaRPr lang="en-GB" dirty="0" smtClean="0"/>
          </a:p>
          <a:p>
            <a:pPr lvl="3"/>
            <a:endParaRPr lang="en-GB" dirty="0" smtClean="0"/>
          </a:p>
          <a:p>
            <a:pPr lvl="3"/>
            <a:endParaRPr lang="en-GB"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r>
              <a:rPr lang="en-GB" dirty="0" smtClean="0"/>
              <a:t>Imposter syndrome is perfectly normal and not to be overly concerned with</a:t>
            </a:r>
          </a:p>
          <a:p>
            <a:pPr lvl="3"/>
            <a:r>
              <a:rPr lang="en-GB" dirty="0" smtClean="0">
                <a:hlinkClick r:id="rId2"/>
              </a:rPr>
              <a:t>https://en.wikipedia.org/wiki/Impostor_syndrome</a:t>
            </a:r>
            <a:endParaRPr lang="en-GB" dirty="0" smtClean="0"/>
          </a:p>
          <a:p>
            <a:pPr lvl="3"/>
            <a:endParaRPr lang="en-GB" dirty="0" smtClean="0"/>
          </a:p>
          <a:p>
            <a:pPr lvl="3"/>
            <a:endParaRPr lang="en-GB" dirty="0" smtClean="0"/>
          </a:p>
          <a:p>
            <a:pPr lvl="3"/>
            <a:endParaRPr lang="en-GB" dirty="0" smtClean="0"/>
          </a:p>
          <a:p>
            <a:pPr lvl="3"/>
            <a:endParaRPr lang="en-GB" dirty="0" smtClean="0"/>
          </a:p>
        </p:txBody>
      </p:sp>
      <p:pic>
        <p:nvPicPr>
          <p:cNvPr id="1026" name="Picture 2" descr="C:\Users\gareth\Google Drive\memes\DdWp-APWkAAJzCi.jpg"/>
          <p:cNvPicPr>
            <a:picLocks noChangeAspect="1" noChangeArrowheads="1"/>
          </p:cNvPicPr>
          <p:nvPr/>
        </p:nvPicPr>
        <p:blipFill>
          <a:blip r:embed="rId3" cstate="print"/>
          <a:srcRect/>
          <a:stretch>
            <a:fillRect/>
          </a:stretch>
        </p:blipFill>
        <p:spPr bwMode="auto">
          <a:xfrm>
            <a:off x="2411760" y="1700808"/>
            <a:ext cx="4829348" cy="362201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r>
              <a:rPr lang="en-GB" sz="2000" dirty="0" smtClean="0"/>
              <a:t>See also Dunning-Kruger Effect: ‘confidence in spite of knowing nothing / little’</a:t>
            </a:r>
          </a:p>
          <a:p>
            <a:pPr lvl="3"/>
            <a:r>
              <a:rPr lang="en-GB" sz="1800" dirty="0" smtClean="0">
                <a:hlinkClick r:id="rId2"/>
              </a:rPr>
              <a:t>https://en.wikipedia.org/wiki/Dunning%E2%80%93Kruger_effect</a:t>
            </a:r>
            <a:endParaRPr lang="en-GB" sz="1800" dirty="0" smtClean="0"/>
          </a:p>
          <a:p>
            <a:pPr lvl="3"/>
            <a:endParaRPr lang="en-GB" sz="1800" dirty="0" smtClean="0"/>
          </a:p>
          <a:p>
            <a:pPr lvl="3"/>
            <a:r>
              <a:rPr lang="en-GB" sz="1800" dirty="0" smtClean="0"/>
              <a:t>‘In the kingdom of the blind, the one-eyed man is king’ </a:t>
            </a:r>
          </a:p>
          <a:p>
            <a:pPr lvl="4"/>
            <a:r>
              <a:rPr lang="en-GB" sz="1800" dirty="0" smtClean="0"/>
              <a:t>Erasmus (1466-1536)</a:t>
            </a:r>
          </a:p>
          <a:p>
            <a:pPr lvl="2"/>
            <a:endParaRPr lang="en-GB" sz="2200" dirty="0" smtClean="0"/>
          </a:p>
          <a:p>
            <a:pPr lvl="3"/>
            <a:endParaRPr lang="en-GB" dirty="0" smtClean="0"/>
          </a:p>
          <a:p>
            <a:pPr lvl="3"/>
            <a:endParaRPr lang="en-GB" dirty="0" smtClean="0"/>
          </a:p>
          <a:p>
            <a:pPr lvl="3"/>
            <a:endParaRPr lang="en-GB" dirty="0" smtClean="0"/>
          </a:p>
          <a:p>
            <a:pPr lvl="3"/>
            <a:endParaRPr lang="en-GB" dirty="0" smtClean="0"/>
          </a:p>
        </p:txBody>
      </p:sp>
      <p:pic>
        <p:nvPicPr>
          <p:cNvPr id="2050" name="Picture 2" descr="https://onstuimig-infi.s3.amazonaws.com/files/content/_inline/Dunning-Kruger.png"/>
          <p:cNvPicPr>
            <a:picLocks noChangeAspect="1" noChangeArrowheads="1"/>
          </p:cNvPicPr>
          <p:nvPr/>
        </p:nvPicPr>
        <p:blipFill>
          <a:blip r:embed="rId3" cstate="print"/>
          <a:srcRect/>
          <a:stretch>
            <a:fillRect/>
          </a:stretch>
        </p:blipFill>
        <p:spPr bwMode="auto">
          <a:xfrm>
            <a:off x="2339752" y="1818877"/>
            <a:ext cx="4171950" cy="2762251"/>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2"/>
            <a:r>
              <a:rPr lang="en-GB" dirty="0" smtClean="0"/>
              <a:t>Feel free to share your knowledge and skills with each other</a:t>
            </a:r>
          </a:p>
          <a:p>
            <a:pPr lvl="3"/>
            <a:r>
              <a:rPr lang="en-GB" dirty="0" smtClean="0"/>
              <a:t>In most fields, the way to really develop your skills is to teach/train other people</a:t>
            </a:r>
          </a:p>
          <a:p>
            <a:pPr lvl="4"/>
            <a:r>
              <a:rPr lang="en-GB" dirty="0" smtClean="0"/>
              <a:t>It forces you to get a really good handle on things</a:t>
            </a:r>
          </a:p>
          <a:p>
            <a:pPr lvl="4"/>
            <a:endParaRPr lang="en-GB" dirty="0" smtClean="0"/>
          </a:p>
          <a:p>
            <a:pPr lvl="2"/>
            <a:r>
              <a:rPr lang="en-GB" dirty="0" smtClean="0"/>
              <a:t>Don’t plagiarise though</a:t>
            </a:r>
          </a:p>
          <a:p>
            <a:pPr lvl="3"/>
            <a:r>
              <a:rPr lang="en-GB" dirty="0" smtClean="0"/>
              <a:t>Don’t had in other peoples’ work and claim it as your own</a:t>
            </a:r>
          </a:p>
          <a:p>
            <a:pPr lvl="3"/>
            <a:r>
              <a:rPr lang="en-GB" dirty="0" smtClean="0"/>
              <a:t>It’s fine to use my lecture materials, that’s what they are there for</a:t>
            </a:r>
          </a:p>
          <a:p>
            <a:pPr lvl="3"/>
            <a:r>
              <a:rPr lang="en-GB" dirty="0" smtClean="0"/>
              <a:t>If you use things from the internet / unity website</a:t>
            </a:r>
          </a:p>
          <a:p>
            <a:pPr lvl="4"/>
            <a:r>
              <a:rPr lang="en-GB" dirty="0" smtClean="0"/>
              <a:t>Reference </a:t>
            </a:r>
            <a:r>
              <a:rPr lang="en-GB" smtClean="0"/>
              <a:t>your sources!</a:t>
            </a:r>
            <a:endParaRPr lang="en-GB" dirty="0" smtClean="0"/>
          </a:p>
          <a:p>
            <a:pPr lvl="3"/>
            <a:endParaRPr lang="en-GB" dirty="0" smtClean="0"/>
          </a:p>
          <a:p>
            <a:pPr lvl="3"/>
            <a:endParaRPr lang="en-GB" dirty="0" smtClean="0"/>
          </a:p>
          <a:p>
            <a:pPr lvl="3"/>
            <a:endParaRPr lang="en-GB"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3"/>
            <a:endParaRPr lang="en-GB" dirty="0" smtClean="0"/>
          </a:p>
          <a:p>
            <a:pPr lvl="3"/>
            <a:endParaRPr lang="en-GB" dirty="0" smtClean="0"/>
          </a:p>
          <a:p>
            <a:pPr lvl="3"/>
            <a:endParaRPr lang="en-GB" dirty="0" smtClean="0"/>
          </a:p>
        </p:txBody>
      </p:sp>
      <p:pic>
        <p:nvPicPr>
          <p:cNvPr id="92162" name="Picture 2" descr="C:\Users\gareth\Google Drive\memes\Dk65lJFUwAAnKTy.jpg"/>
          <p:cNvPicPr>
            <a:picLocks noChangeAspect="1" noChangeArrowheads="1"/>
          </p:cNvPicPr>
          <p:nvPr/>
        </p:nvPicPr>
        <p:blipFill>
          <a:blip r:embed="rId2" cstate="print"/>
          <a:srcRect/>
          <a:stretch>
            <a:fillRect/>
          </a:stretch>
        </p:blipFill>
        <p:spPr bwMode="auto">
          <a:xfrm>
            <a:off x="971600" y="2060848"/>
            <a:ext cx="7025159" cy="392238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Why and how should I GIT GUD at unity?</a:t>
            </a:r>
          </a:p>
          <a:p>
            <a:pPr lvl="3"/>
            <a:endParaRPr lang="en-GB" dirty="0" smtClean="0"/>
          </a:p>
          <a:p>
            <a:pPr lvl="3"/>
            <a:endParaRPr lang="en-GB" dirty="0" smtClean="0"/>
          </a:p>
          <a:p>
            <a:pPr lvl="3"/>
            <a:endParaRPr lang="en-GB" dirty="0" smtClean="0"/>
          </a:p>
        </p:txBody>
      </p:sp>
      <p:pic>
        <p:nvPicPr>
          <p:cNvPr id="93186" name="Picture 2" descr="C:\Users\gareth\Google Drive\memes\DlvdldCUUAASnsx.jpg"/>
          <p:cNvPicPr>
            <a:picLocks noChangeAspect="1" noChangeArrowheads="1"/>
          </p:cNvPicPr>
          <p:nvPr/>
        </p:nvPicPr>
        <p:blipFill>
          <a:blip r:embed="rId2" cstate="print"/>
          <a:srcRect/>
          <a:stretch>
            <a:fillRect/>
          </a:stretch>
        </p:blipFill>
        <p:spPr bwMode="auto">
          <a:xfrm>
            <a:off x="2555776" y="1772816"/>
            <a:ext cx="3705876" cy="494116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smtClean="0"/>
              <a:t>Introduction to the module</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Click on the Unity icon to launch unity and create a new project (or load an existing one)</a:t>
            </a:r>
          </a:p>
          <a:p>
            <a:pPr lvl="3"/>
            <a:r>
              <a:rPr lang="en-GB" dirty="0" smtClean="0"/>
              <a:t>If you don’t have an account already set up, set one up using your university email address.</a:t>
            </a:r>
          </a:p>
          <a:p>
            <a:pPr lvl="3"/>
            <a:r>
              <a:rPr lang="en-GB" dirty="0" smtClean="0"/>
              <a:t>Make sure you create projects in a drive you have access to, either </a:t>
            </a:r>
          </a:p>
          <a:p>
            <a:pPr lvl="4"/>
            <a:r>
              <a:rPr lang="en-GB" dirty="0" smtClean="0"/>
              <a:t>USB drive</a:t>
            </a:r>
          </a:p>
          <a:p>
            <a:pPr lvl="4"/>
            <a:r>
              <a:rPr lang="en-GB" dirty="0" smtClean="0"/>
              <a:t>D drive (remember to save / copy to Google drive or somewhere &amp; delete afterwards)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p:txBody>
      </p:sp>
      <p:pic>
        <p:nvPicPr>
          <p:cNvPr id="3074" name="Picture 2" descr="https://lh5.googleusercontent.com/0Rd1lDta-dw3dGGxhGKsBjaPWV9xD1SUpdRy6FEvD18NkHRLGDn7tykVRdcw054Sjylg0G08YHt3eo6mQwlJw1xWTyEoNGY64f_tyYrexX1odBRCx16ioTjyRiKn3ThGbw_2pY8S"/>
          <p:cNvPicPr>
            <a:picLocks noChangeAspect="1" noChangeArrowheads="1"/>
          </p:cNvPicPr>
          <p:nvPr/>
        </p:nvPicPr>
        <p:blipFill>
          <a:blip r:embed="rId2" cstate="print"/>
          <a:srcRect/>
          <a:stretch>
            <a:fillRect/>
          </a:stretch>
        </p:blipFill>
        <p:spPr bwMode="auto">
          <a:xfrm>
            <a:off x="989773" y="1700808"/>
            <a:ext cx="7254635" cy="432048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There’s six key parts to unity and they are all related</a:t>
            </a:r>
          </a:p>
          <a:p>
            <a:pPr lvl="2"/>
            <a:r>
              <a:rPr lang="en-GB" dirty="0" smtClean="0"/>
              <a:t>Project window (at the bottom)</a:t>
            </a:r>
          </a:p>
          <a:p>
            <a:pPr lvl="3"/>
            <a:r>
              <a:rPr lang="en-GB" dirty="0" smtClean="0"/>
              <a:t>This contains all the unity assets your project is using and (effectively) maps the contents of the folder your project is created in</a:t>
            </a:r>
          </a:p>
          <a:p>
            <a:pPr lvl="3"/>
            <a:r>
              <a:rPr lang="en-GB" dirty="0" smtClean="0"/>
              <a:t>It’s in two parts (directory listing on the left and files on the right), so it’s a lot like explorer</a:t>
            </a:r>
          </a:p>
          <a:p>
            <a:pPr lvl="3"/>
            <a:r>
              <a:rPr lang="en-GB" dirty="0" smtClean="0"/>
              <a:t>You can create new assets by right clicking on the right hand window and selecting create</a:t>
            </a:r>
          </a:p>
          <a:p>
            <a:pPr lvl="3"/>
            <a:r>
              <a:rPr lang="en-GB" dirty="0" smtClean="0"/>
              <a:t>You can search for assets with the search widget at the top</a:t>
            </a:r>
          </a:p>
          <a:p>
            <a:pPr lvl="3"/>
            <a:r>
              <a:rPr lang="en-GB" dirty="0" smtClean="0"/>
              <a:t>You can drag assets out of the project window and into the other windows (depending on what they are)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Scene (centre) and hierarchy (left) windows</a:t>
            </a:r>
          </a:p>
          <a:p>
            <a:pPr lvl="3"/>
            <a:r>
              <a:rPr lang="en-GB" dirty="0" smtClean="0"/>
              <a:t>The hierarchy contains all the game objects in the current scene in a hierarchy view (parents and children)</a:t>
            </a:r>
          </a:p>
          <a:p>
            <a:pPr lvl="3"/>
            <a:r>
              <a:rPr lang="en-GB" dirty="0" smtClean="0"/>
              <a:t>The scene contains all the game objects in the scene in a 2D/3D view</a:t>
            </a:r>
          </a:p>
          <a:p>
            <a:pPr lvl="3"/>
            <a:r>
              <a:rPr lang="en-GB" dirty="0" smtClean="0"/>
              <a:t>The scene view is used to position game objects whilst the hierarchy is used to control the order of objects.</a:t>
            </a:r>
          </a:p>
          <a:p>
            <a:pPr lvl="3"/>
            <a:r>
              <a:rPr lang="en-GB" dirty="0" smtClean="0"/>
              <a:t>Objects can be manipulated in the scene view with the 6 icons in the top left corner of the display</a:t>
            </a:r>
          </a:p>
          <a:p>
            <a:pPr lvl="3"/>
            <a:r>
              <a:rPr lang="en-GB" dirty="0" smtClean="0"/>
              <a:t>Objects can also be manipulated through the inspector window and the transform component</a:t>
            </a:r>
          </a:p>
          <a:p>
            <a:pPr lvl="3"/>
            <a:r>
              <a:rPr lang="en-GB" dirty="0" smtClean="0"/>
              <a:t>The play, pause and step buttons trigger play mode (pressing it again will return to editor mode)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fontScale="92500" lnSpcReduction="10000"/>
          </a:bodyPr>
          <a:lstStyle/>
          <a:p>
            <a:r>
              <a:rPr lang="en-GB" dirty="0" smtClean="0"/>
              <a:t>Working with Unity</a:t>
            </a:r>
          </a:p>
          <a:p>
            <a:pPr lvl="1"/>
            <a:r>
              <a:rPr lang="en-GB" dirty="0" smtClean="0"/>
              <a:t>Using Unity</a:t>
            </a:r>
          </a:p>
          <a:p>
            <a:pPr lvl="2"/>
            <a:r>
              <a:rPr lang="en-GB" dirty="0" smtClean="0"/>
              <a:t>Inspector window</a:t>
            </a:r>
          </a:p>
          <a:p>
            <a:pPr lvl="3"/>
            <a:r>
              <a:rPr lang="en-GB" dirty="0" smtClean="0"/>
              <a:t>This window contains details about whatever has been selected in the hierarchy, scene or project views.</a:t>
            </a:r>
          </a:p>
          <a:p>
            <a:pPr lvl="3"/>
            <a:r>
              <a:rPr lang="en-GB" dirty="0" smtClean="0"/>
              <a:t>If a game object has been selected, the inspector will contain a number of different components that the game object consists of</a:t>
            </a:r>
          </a:p>
          <a:p>
            <a:pPr lvl="4"/>
            <a:r>
              <a:rPr lang="en-GB" dirty="0" smtClean="0"/>
              <a:t>This is the fundamental way that unity works, it is a component based system</a:t>
            </a:r>
          </a:p>
          <a:p>
            <a:pPr lvl="4"/>
            <a:r>
              <a:rPr lang="en-GB" dirty="0" smtClean="0"/>
              <a:t>There is a lot of off-the-shelf functionality in components</a:t>
            </a:r>
          </a:p>
          <a:p>
            <a:pPr lvl="4"/>
            <a:r>
              <a:rPr lang="en-GB" dirty="0" smtClean="0"/>
              <a:t>There is also the scope to add new functionality through user-developed scripts</a:t>
            </a:r>
          </a:p>
          <a:p>
            <a:pPr lvl="3"/>
            <a:r>
              <a:rPr lang="en-GB" dirty="0" smtClean="0"/>
              <a:t>Use the add component button to add new components</a:t>
            </a:r>
          </a:p>
          <a:p>
            <a:pPr lvl="3"/>
            <a:r>
              <a:rPr lang="en-GB" dirty="0" smtClean="0"/>
              <a:t>Generally, components will expose variables allowing us to modify behaviour.</a:t>
            </a:r>
          </a:p>
          <a:p>
            <a:pPr lvl="4"/>
            <a:r>
              <a:rPr lang="en-GB" dirty="0" smtClean="0"/>
              <a:t>This can be done when games are running as well as in the editor, but when the application is stopped, the values will return to their editor state (though this is not the case for everything)</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Game window</a:t>
            </a:r>
          </a:p>
          <a:p>
            <a:pPr lvl="3"/>
            <a:r>
              <a:rPr lang="en-GB" dirty="0" smtClean="0"/>
              <a:t>This window shows the game running</a:t>
            </a:r>
          </a:p>
          <a:p>
            <a:pPr lvl="3"/>
            <a:r>
              <a:rPr lang="en-GB" dirty="0" smtClean="0"/>
              <a:t>While the game is running, you can use the scene view to inspect and manipulate game objects in the scene </a:t>
            </a:r>
            <a:r>
              <a:rPr lang="en-GB" dirty="0" smtClean="0">
                <a:sym typeface="Wingdings" pitchFamily="2" charset="2"/>
              </a:rPr>
              <a:t></a:t>
            </a:r>
          </a:p>
          <a:p>
            <a:pPr lvl="4"/>
            <a:r>
              <a:rPr lang="en-GB" dirty="0" smtClean="0">
                <a:sym typeface="Wingdings" pitchFamily="2" charset="2"/>
              </a:rPr>
              <a:t>Generally, they will return to their editor settings when you stop play mode</a:t>
            </a:r>
          </a:p>
          <a:p>
            <a:pPr lvl="4"/>
            <a:r>
              <a:rPr lang="en-GB" dirty="0" smtClean="0">
                <a:sym typeface="Wingdings" pitchFamily="2" charset="2"/>
              </a:rPr>
              <a:t>This can be particularly annoying if you are playing the game to balance/tweak values, so bear that in mind</a:t>
            </a:r>
            <a:endParaRPr lang="en-GB"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Console window</a:t>
            </a:r>
          </a:p>
          <a:p>
            <a:pPr lvl="3"/>
            <a:r>
              <a:rPr lang="en-GB" dirty="0" smtClean="0"/>
              <a:t>This will show you errors, warnings and messages</a:t>
            </a:r>
          </a:p>
        </p:txBody>
      </p:sp>
      <p:pic>
        <p:nvPicPr>
          <p:cNvPr id="49154" name="Picture 2"/>
          <p:cNvPicPr>
            <a:picLocks noChangeAspect="1" noChangeArrowheads="1"/>
          </p:cNvPicPr>
          <p:nvPr/>
        </p:nvPicPr>
        <p:blipFill>
          <a:blip r:embed="rId2" cstate="print"/>
          <a:srcRect/>
          <a:stretch>
            <a:fillRect/>
          </a:stretch>
        </p:blipFill>
        <p:spPr bwMode="auto">
          <a:xfrm>
            <a:off x="1547664" y="2564904"/>
            <a:ext cx="6480720" cy="37518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Unity</a:t>
            </a:r>
          </a:p>
          <a:p>
            <a:pPr lvl="2"/>
            <a:r>
              <a:rPr lang="en-GB" dirty="0" smtClean="0"/>
              <a:t>There’s a whole load more functionality and views in unity, if you investigate the menus you will find heaps more</a:t>
            </a:r>
          </a:p>
          <a:p>
            <a:pPr lvl="3"/>
            <a:r>
              <a:rPr lang="en-GB" dirty="0" smtClean="0"/>
              <a:t>If everything goes horribly wrong select </a:t>
            </a:r>
          </a:p>
          <a:p>
            <a:pPr lvl="4"/>
            <a:r>
              <a:rPr lang="en-GB" dirty="0" smtClean="0"/>
              <a:t>window-&gt;layouts-&gt;default to return to the standard unity layout.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lnSpcReduction="10000"/>
          </a:bodyPr>
          <a:lstStyle/>
          <a:p>
            <a:r>
              <a:rPr lang="en-GB" dirty="0" smtClean="0"/>
              <a:t>Working with Unity</a:t>
            </a:r>
          </a:p>
          <a:p>
            <a:pPr lvl="1"/>
            <a:r>
              <a:rPr lang="en-GB" dirty="0" smtClean="0"/>
              <a:t>Using Unity</a:t>
            </a:r>
          </a:p>
          <a:p>
            <a:pPr lvl="2"/>
            <a:r>
              <a:rPr lang="en-GB" dirty="0" smtClean="0"/>
              <a:t>Unity uses a component-based approach which means a lot of the functionality we need for unity already exists, we just have to find the correct components for the game objects we’re using</a:t>
            </a:r>
          </a:p>
          <a:p>
            <a:pPr lvl="2"/>
            <a:r>
              <a:rPr lang="en-GB" dirty="0" smtClean="0"/>
              <a:t>However, we do  need to write a bit of code to bring some functionality together</a:t>
            </a:r>
          </a:p>
          <a:p>
            <a:pPr lvl="3"/>
            <a:r>
              <a:rPr lang="en-GB" dirty="0" smtClean="0"/>
              <a:t>We will cover everything in the workshops, however, I would also recommend watching the short videos for beginner </a:t>
            </a:r>
            <a:r>
              <a:rPr lang="en-GB" dirty="0" err="1" smtClean="0"/>
              <a:t>gameplay</a:t>
            </a:r>
            <a:r>
              <a:rPr lang="en-GB" dirty="0" smtClean="0"/>
              <a:t> scripting (1-5,8,9 &amp;10)</a:t>
            </a:r>
          </a:p>
          <a:p>
            <a:pPr lvl="4"/>
            <a:r>
              <a:rPr lang="en-GB" dirty="0" smtClean="0">
                <a:hlinkClick r:id="rId2"/>
              </a:rPr>
              <a:t>https://unity3d.com/learn/tutorials/s/scripting</a:t>
            </a:r>
            <a:endParaRPr lang="en-GB" dirty="0" smtClean="0"/>
          </a:p>
          <a:p>
            <a:pPr lvl="4"/>
            <a:r>
              <a:rPr lang="en-GB" dirty="0" smtClean="0"/>
              <a:t>They are only 5mins each</a:t>
            </a:r>
          </a:p>
          <a:p>
            <a:pPr lvl="3"/>
            <a:r>
              <a:rPr lang="en-GB" dirty="0" smtClean="0"/>
              <a:t>If you want to get really stuck into programming ahead of GAM160</a:t>
            </a:r>
          </a:p>
          <a:p>
            <a:pPr lvl="4"/>
            <a:r>
              <a:rPr lang="en-GB" dirty="0" smtClean="0">
                <a:hlinkClick r:id="rId3"/>
              </a:rPr>
              <a:t>https://www.lynda.com/C-tutorials/Learning-C/651201-2.html</a:t>
            </a:r>
            <a:endParaRPr lang="en-GB" dirty="0" smtClean="0"/>
          </a:p>
          <a:p>
            <a:pPr lvl="4"/>
            <a:endParaRPr lang="en-GB"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fontScale="92500" lnSpcReduction="10000"/>
          </a:bodyPr>
          <a:lstStyle/>
          <a:p>
            <a:r>
              <a:rPr lang="en-GB" dirty="0" smtClean="0"/>
              <a:t>Working with Unity</a:t>
            </a:r>
          </a:p>
          <a:p>
            <a:pPr lvl="1"/>
            <a:r>
              <a:rPr lang="en-GB" dirty="0" smtClean="0"/>
              <a:t>Using Unity</a:t>
            </a:r>
          </a:p>
          <a:p>
            <a:pPr lvl="2"/>
            <a:r>
              <a:rPr lang="en-GB" dirty="0" smtClean="0"/>
              <a:t>Safety</a:t>
            </a:r>
          </a:p>
          <a:p>
            <a:pPr lvl="3"/>
            <a:r>
              <a:rPr lang="en-GB" dirty="0" smtClean="0"/>
              <a:t>Don’t feel that you have to spend hours glued to a chair in front of unity</a:t>
            </a:r>
          </a:p>
          <a:p>
            <a:pPr lvl="4"/>
            <a:r>
              <a:rPr lang="en-GB" dirty="0" smtClean="0"/>
              <a:t>Take breaks when you need them</a:t>
            </a:r>
          </a:p>
          <a:p>
            <a:pPr lvl="4"/>
            <a:r>
              <a:rPr lang="en-GB" dirty="0" smtClean="0"/>
              <a:t>Watch out for eye strain and muscle strain / stiffness / ache </a:t>
            </a:r>
          </a:p>
          <a:p>
            <a:pPr lvl="3"/>
            <a:r>
              <a:rPr lang="en-GB" dirty="0" smtClean="0"/>
              <a:t>Not all developers like really high resolution screens or black on white text</a:t>
            </a:r>
          </a:p>
          <a:p>
            <a:pPr lvl="4"/>
            <a:r>
              <a:rPr lang="en-GB" dirty="0" smtClean="0"/>
              <a:t>Lower screen resolution</a:t>
            </a:r>
          </a:p>
          <a:p>
            <a:pPr lvl="4"/>
            <a:r>
              <a:rPr lang="en-GB" dirty="0" smtClean="0"/>
              <a:t>For visual studio</a:t>
            </a:r>
          </a:p>
          <a:p>
            <a:pPr lvl="5"/>
            <a:r>
              <a:rPr lang="en-GB" dirty="0" err="1" smtClean="0"/>
              <a:t>Darkula</a:t>
            </a:r>
            <a:r>
              <a:rPr lang="en-GB" dirty="0" smtClean="0"/>
              <a:t> theme</a:t>
            </a:r>
          </a:p>
          <a:p>
            <a:pPr lvl="6"/>
            <a:r>
              <a:rPr lang="en-GB" dirty="0" smtClean="0">
                <a:hlinkClick r:id="rId2"/>
              </a:rPr>
              <a:t>https://docs.microsoft.com/en-us/visualstudio/ide/quickstart-personalize-the-ide?view=vs-2017</a:t>
            </a:r>
            <a:endParaRPr lang="en-GB" dirty="0" smtClean="0"/>
          </a:p>
          <a:p>
            <a:pPr lvl="6"/>
            <a:r>
              <a:rPr lang="en-GB" dirty="0" smtClean="0"/>
              <a:t>Tools-&gt;options-&gt;environment-&gt;general-&gt;</a:t>
            </a:r>
            <a:r>
              <a:rPr lang="en-GB" dirty="0" err="1" smtClean="0"/>
              <a:t>color</a:t>
            </a:r>
            <a:r>
              <a:rPr lang="en-GB" dirty="0" smtClean="0"/>
              <a:t> 	theme</a:t>
            </a:r>
          </a:p>
          <a:p>
            <a:pPr lvl="7"/>
            <a:r>
              <a:rPr lang="en-GB" dirty="0" smtClean="0"/>
              <a:t>Blue / Dark</a:t>
            </a:r>
          </a:p>
          <a:p>
            <a:pPr lvl="5"/>
            <a:r>
              <a:rPr lang="en-GB" dirty="0" smtClean="0"/>
              <a:t>Text scale (bottom left)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smtClean="0"/>
              <a:t>Introduction to the module</a:t>
            </a:r>
          </a:p>
          <a:p>
            <a:pPr lvl="1"/>
            <a:r>
              <a:rPr lang="en-GB" dirty="0" smtClean="0"/>
              <a:t>A 12 week module to get you acclimatised to making games in Unity (2D &amp; 3D).</a:t>
            </a:r>
          </a:p>
          <a:p>
            <a:pPr lvl="1"/>
            <a:r>
              <a:rPr lang="en-GB" dirty="0" smtClean="0"/>
              <a:t>Focus is on developing games rather than pure programming</a:t>
            </a:r>
          </a:p>
          <a:p>
            <a:pPr lvl="2"/>
            <a:r>
              <a:rPr lang="en-GB" dirty="0" smtClean="0"/>
              <a:t>For programmers &amp; designers</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a:t>
            </a:r>
            <a:r>
              <a:rPr lang="en-GB" dirty="0" err="1" smtClean="0"/>
              <a:t>Unity@home</a:t>
            </a:r>
            <a:endParaRPr lang="en-GB" dirty="0" smtClean="0"/>
          </a:p>
          <a:p>
            <a:pPr lvl="2"/>
            <a:r>
              <a:rPr lang="en-GB" dirty="0" smtClean="0"/>
              <a:t>I would assume you all have laptops and/or PCs</a:t>
            </a:r>
          </a:p>
          <a:p>
            <a:pPr lvl="3"/>
            <a:r>
              <a:rPr lang="en-GB" dirty="0" smtClean="0"/>
              <a:t>Can install unity on them</a:t>
            </a:r>
          </a:p>
          <a:p>
            <a:pPr lvl="3"/>
            <a:r>
              <a:rPr lang="en-GB" dirty="0" smtClean="0"/>
              <a:t>Make sure you use the same version as what we have in the Academy</a:t>
            </a:r>
          </a:p>
          <a:p>
            <a:pPr lvl="4"/>
            <a:r>
              <a:rPr lang="en-GB" dirty="0" smtClean="0"/>
              <a:t>Else you will spend a lot of time waiting for your projects to import</a:t>
            </a:r>
          </a:p>
          <a:p>
            <a:pPr lvl="4"/>
            <a:r>
              <a:rPr lang="en-GB" dirty="0" smtClean="0">
                <a:hlinkClick r:id="rId2"/>
              </a:rPr>
              <a:t>https://unity3d.com/get-unity/download/archive</a:t>
            </a:r>
            <a:endParaRPr lang="en-GB" dirty="0" smtClean="0"/>
          </a:p>
          <a:p>
            <a:pPr lvl="5"/>
            <a:r>
              <a:rPr lang="en-GB" dirty="0" smtClean="0"/>
              <a:t>We are on version 2018.2.6?</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r>
              <a:rPr lang="en-GB" dirty="0" smtClean="0"/>
              <a:t>Working with Unity</a:t>
            </a:r>
          </a:p>
          <a:p>
            <a:pPr lvl="1"/>
            <a:r>
              <a:rPr lang="en-GB" dirty="0" smtClean="0"/>
              <a:t>Using </a:t>
            </a:r>
            <a:r>
              <a:rPr lang="en-GB" dirty="0" err="1" smtClean="0"/>
              <a:t>Unity@home</a:t>
            </a:r>
            <a:endParaRPr lang="en-GB" dirty="0" smtClean="0"/>
          </a:p>
          <a:p>
            <a:pPr lvl="2"/>
            <a:r>
              <a:rPr lang="en-GB" dirty="0" smtClean="0"/>
              <a:t>Can keep your work on </a:t>
            </a:r>
            <a:r>
              <a:rPr lang="en-GB" dirty="0" err="1" smtClean="0"/>
              <a:t>usb</a:t>
            </a:r>
            <a:r>
              <a:rPr lang="en-GB" dirty="0" smtClean="0"/>
              <a:t> sticks / hard drives</a:t>
            </a:r>
          </a:p>
          <a:p>
            <a:pPr lvl="3"/>
            <a:r>
              <a:rPr lang="en-GB" dirty="0" smtClean="0"/>
              <a:t>Though very easy to lose</a:t>
            </a:r>
          </a:p>
          <a:p>
            <a:pPr lvl="4"/>
            <a:r>
              <a:rPr lang="en-GB" dirty="0" smtClean="0"/>
              <a:t>Get a key ring </a:t>
            </a:r>
            <a:r>
              <a:rPr lang="en-GB" dirty="0" err="1" smtClean="0"/>
              <a:t>usb</a:t>
            </a:r>
            <a:r>
              <a:rPr lang="en-GB" dirty="0" smtClean="0"/>
              <a:t> if you can</a:t>
            </a:r>
          </a:p>
          <a:p>
            <a:pPr lvl="3"/>
            <a:r>
              <a:rPr lang="en-GB" dirty="0" smtClean="0"/>
              <a:t>Keep regular back-ups!</a:t>
            </a:r>
          </a:p>
          <a:p>
            <a:pPr lvl="3"/>
            <a:endParaRPr lang="en-GB" dirty="0" smtClean="0"/>
          </a:p>
          <a:p>
            <a:pPr lvl="2"/>
            <a:r>
              <a:rPr lang="en-GB" dirty="0" smtClean="0"/>
              <a:t>We will look at version control next week</a:t>
            </a:r>
          </a:p>
          <a:p>
            <a:pPr lvl="4"/>
            <a:endParaRPr lang="en-GB"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GB" dirty="0" smtClean="0"/>
          </a:p>
          <a:p>
            <a:endParaRPr lang="en-GB" dirty="0" smtClean="0"/>
          </a:p>
          <a:p>
            <a:endParaRPr lang="en-GB" dirty="0" smtClean="0"/>
          </a:p>
          <a:p>
            <a:endParaRPr lang="en-GB" dirty="0" smtClean="0"/>
          </a:p>
          <a:p>
            <a:r>
              <a:rPr lang="en-GB" dirty="0" smtClean="0"/>
              <a:t>Break!</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342900" lvl="1" indent="-342900">
              <a:buFont typeface="Arial" pitchFamily="34" charset="0"/>
              <a:buChar char="•"/>
            </a:pPr>
            <a:endParaRPr lang="en-GB" dirty="0" smtClean="0"/>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Your first assignment is to make a platform game in Unity</a:t>
            </a:r>
          </a:p>
          <a:p>
            <a:pPr marL="1200150" lvl="3" indent="-342900"/>
            <a:r>
              <a:rPr lang="en-GB" dirty="0" smtClean="0"/>
              <a:t>Details are on learning space </a:t>
            </a:r>
          </a:p>
          <a:p>
            <a:pPr marL="1657350" lvl="4" indent="-342900"/>
            <a:r>
              <a:rPr lang="en-GB" dirty="0" smtClean="0">
                <a:hlinkClick r:id="rId2"/>
              </a:rPr>
              <a:t>https://learningspace.falmouth.ac.uk/course/view.php?id=3095</a:t>
            </a:r>
            <a:endParaRPr lang="en-GB" dirty="0" smtClean="0"/>
          </a:p>
          <a:p>
            <a:pPr marL="1657350" lvl="4" indent="-342900"/>
            <a:endParaRPr lang="en-GB" dirty="0" smtClean="0"/>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Your first assignment is to make a platform game in Unity</a:t>
            </a:r>
          </a:p>
          <a:p>
            <a:pPr marL="1200150" lvl="3" indent="-342900"/>
            <a:r>
              <a:rPr lang="en-GB" dirty="0" smtClean="0"/>
              <a:t>We will spend the next 3 weeks looking at the components of platform games</a:t>
            </a:r>
          </a:p>
          <a:p>
            <a:pPr marL="1657350" lvl="4" indent="-342900"/>
            <a:r>
              <a:rPr lang="en-GB" dirty="0" smtClean="0"/>
              <a:t>Use these workshops to build your own game based on the source code and techniques presented</a:t>
            </a:r>
          </a:p>
          <a:p>
            <a:pPr marL="1657350" lvl="4" indent="-342900"/>
            <a:endParaRPr lang="en-GB" dirty="0" smtClean="0"/>
          </a:p>
          <a:p>
            <a:pPr marL="1200150" lvl="3" indent="-342900"/>
            <a:r>
              <a:rPr lang="en-GB" dirty="0" smtClean="0"/>
              <a:t>Components</a:t>
            </a:r>
          </a:p>
          <a:p>
            <a:pPr marL="1657350" lvl="4" indent="-342900"/>
            <a:r>
              <a:rPr lang="en-GB" dirty="0" err="1" smtClean="0"/>
              <a:t>Platformer</a:t>
            </a:r>
            <a:r>
              <a:rPr lang="en-GB" dirty="0" smtClean="0"/>
              <a:t> 101: running, jumping and falling (Me)</a:t>
            </a:r>
          </a:p>
          <a:p>
            <a:pPr marL="1657350" lvl="4" indent="-342900"/>
            <a:r>
              <a:rPr lang="en-GB" dirty="0" smtClean="0"/>
              <a:t>Hazards</a:t>
            </a:r>
            <a:r>
              <a:rPr lang="en-GB" smtClean="0"/>
              <a:t>, platforms and </a:t>
            </a:r>
            <a:r>
              <a:rPr lang="en-GB" dirty="0" smtClean="0"/>
              <a:t>death (Me)</a:t>
            </a:r>
          </a:p>
          <a:p>
            <a:pPr marL="1657350" lvl="4" indent="-342900"/>
            <a:r>
              <a:rPr lang="en-GB" dirty="0" smtClean="0"/>
              <a:t>Camera control and larger levels (Jamie)</a:t>
            </a:r>
          </a:p>
          <a:p>
            <a:pPr marL="1657350" lvl="4" indent="-342900"/>
            <a:r>
              <a:rPr lang="en-GB" dirty="0" smtClean="0"/>
              <a:t>Implementing ‘lock &amp; key’ style puzzles (Jamie)</a:t>
            </a:r>
          </a:p>
          <a:p>
            <a:pPr marL="1657350" lvl="4" indent="-342900"/>
            <a:r>
              <a:rPr lang="en-GB" dirty="0" smtClean="0"/>
              <a:t>Goal setting, detection and implementation (Jamie)</a:t>
            </a:r>
          </a:p>
          <a:p>
            <a:pPr marL="1657350" lvl="4" indent="-342900"/>
            <a:r>
              <a:rPr lang="en-GB" dirty="0" smtClean="0"/>
              <a:t>Working with multiple levels (Jamie)</a:t>
            </a:r>
          </a:p>
          <a:p>
            <a:pPr marL="1657350" lvl="4" indent="-342900"/>
            <a:r>
              <a:rPr lang="en-GB" dirty="0" smtClean="0"/>
              <a:t>Building standalone games (Me)</a:t>
            </a:r>
          </a:p>
          <a:p>
            <a:pPr marL="1657350" lvl="4" indent="-342900"/>
            <a:r>
              <a:rPr lang="en-GB" dirty="0" smtClean="0"/>
              <a:t>UI &amp; Wrapper (Me)</a:t>
            </a:r>
          </a:p>
          <a:p>
            <a:pPr marL="1657350" lvl="4" indent="-342900"/>
            <a:endParaRPr lang="en-GB" dirty="0" smtClean="0"/>
          </a:p>
          <a:p>
            <a:pPr marL="342900" lvl="1" indent="-342900">
              <a:buFont typeface="Arial" pitchFamily="34" charset="0"/>
              <a:buChar char="•"/>
            </a:pPr>
            <a:endParaRPr lang="en-GB" dirty="0" smtClean="0"/>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marL="342900" lvl="1" indent="-342900">
              <a:buFont typeface="Arial" pitchFamily="34" charset="0"/>
              <a:buChar char="•"/>
            </a:pPr>
            <a:endParaRPr lang="en-GB" dirty="0" smtClean="0"/>
          </a:p>
          <a:p>
            <a:endParaRPr lang="en-GB" dirty="0" smtClean="0"/>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lvl="2"/>
            <a:r>
              <a:rPr lang="en-GB" dirty="0" smtClean="0"/>
              <a:t>Let’s start up unity and make a new 2D project</a:t>
            </a:r>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r>
              <a:rPr lang="en-GB" dirty="0" smtClean="0"/>
              <a:t>The one on the right is a 3D project, so if yours looks like this, have another go.</a:t>
            </a:r>
          </a:p>
          <a:p>
            <a:pPr lvl="1"/>
            <a:endParaRPr lang="en-GB" dirty="0" smtClean="0"/>
          </a:p>
        </p:txBody>
      </p:sp>
      <p:grpSp>
        <p:nvGrpSpPr>
          <p:cNvPr id="2" name="Group 4"/>
          <p:cNvGrpSpPr/>
          <p:nvPr/>
        </p:nvGrpSpPr>
        <p:grpSpPr>
          <a:xfrm>
            <a:off x="673765" y="2204864"/>
            <a:ext cx="7858675" cy="2160240"/>
            <a:chOff x="4788024" y="2492896"/>
            <a:chExt cx="3826227" cy="1095528"/>
          </a:xfrm>
        </p:grpSpPr>
        <p:pic>
          <p:nvPicPr>
            <p:cNvPr id="41986" name="Picture 2"/>
            <p:cNvPicPr>
              <a:picLocks noChangeAspect="1" noChangeArrowheads="1"/>
            </p:cNvPicPr>
            <p:nvPr/>
          </p:nvPicPr>
          <p:blipFill>
            <a:blip r:embed="rId2" cstate="print"/>
            <a:srcRect/>
            <a:stretch>
              <a:fillRect/>
            </a:stretch>
          </p:blipFill>
          <p:spPr bwMode="auto">
            <a:xfrm>
              <a:off x="6804248" y="2492896"/>
              <a:ext cx="1810003" cy="1083144"/>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cstate="print"/>
            <a:srcRect/>
            <a:stretch>
              <a:fillRect/>
            </a:stretch>
          </p:blipFill>
          <p:spPr bwMode="auto">
            <a:xfrm>
              <a:off x="4788024" y="2492896"/>
              <a:ext cx="1829055" cy="1095528"/>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r>
              <a:rPr lang="en-GB" dirty="0" smtClean="0"/>
              <a:t>The thick white lines on the scene are the boundaries for the camera, we can use those as a guide</a:t>
            </a:r>
          </a:p>
        </p:txBody>
      </p:sp>
      <p:pic>
        <p:nvPicPr>
          <p:cNvPr id="41987" name="Picture 3"/>
          <p:cNvPicPr>
            <a:picLocks noChangeAspect="1" noChangeArrowheads="1"/>
          </p:cNvPicPr>
          <p:nvPr/>
        </p:nvPicPr>
        <p:blipFill>
          <a:blip r:embed="rId2" cstate="print"/>
          <a:srcRect/>
          <a:stretch>
            <a:fillRect/>
          </a:stretch>
        </p:blipFill>
        <p:spPr bwMode="auto">
          <a:xfrm>
            <a:off x="2555776" y="1916832"/>
            <a:ext cx="3756690" cy="21602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endParaRPr lang="en-GB" dirty="0" smtClean="0"/>
          </a:p>
          <a:p>
            <a:pPr lvl="2"/>
            <a:r>
              <a:rPr lang="en-GB" dirty="0" smtClean="0"/>
              <a:t>Where the camera currently is, is the origin of the screen, it’s at 0,0</a:t>
            </a:r>
          </a:p>
          <a:p>
            <a:pPr lvl="3"/>
            <a:r>
              <a:rPr lang="en-GB" dirty="0" smtClean="0"/>
              <a:t>Going up is the Y axis</a:t>
            </a:r>
          </a:p>
          <a:p>
            <a:pPr lvl="3"/>
            <a:r>
              <a:rPr lang="en-GB" dirty="0" smtClean="0"/>
              <a:t>Going left to right is the X axis</a:t>
            </a:r>
          </a:p>
        </p:txBody>
      </p:sp>
      <p:pic>
        <p:nvPicPr>
          <p:cNvPr id="41987" name="Picture 3"/>
          <p:cNvPicPr>
            <a:picLocks noChangeAspect="1" noChangeArrowheads="1"/>
          </p:cNvPicPr>
          <p:nvPr/>
        </p:nvPicPr>
        <p:blipFill>
          <a:blip r:embed="rId2" cstate="print"/>
          <a:srcRect/>
          <a:stretch>
            <a:fillRect/>
          </a:stretch>
        </p:blipFill>
        <p:spPr bwMode="auto">
          <a:xfrm>
            <a:off x="2555776" y="1916832"/>
            <a:ext cx="3756690" cy="21602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120680"/>
          </a:xfrm>
        </p:spPr>
        <p:txBody>
          <a:bodyPr>
            <a:normAutofit/>
          </a:bodyPr>
          <a:lstStyle/>
          <a:p>
            <a:r>
              <a:rPr lang="en-GB" dirty="0" smtClean="0"/>
              <a:t>Introduction to the module</a:t>
            </a:r>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p:txBody>
      </p:sp>
      <p:graphicFrame>
        <p:nvGraphicFramePr>
          <p:cNvPr id="6" name="Content Placeholder 3"/>
          <p:cNvGraphicFramePr>
            <a:graphicFrameLocks/>
          </p:cNvGraphicFramePr>
          <p:nvPr/>
        </p:nvGraphicFramePr>
        <p:xfrm>
          <a:off x="467544" y="1484784"/>
          <a:ext cx="8208912" cy="1584960"/>
        </p:xfrm>
        <a:graphic>
          <a:graphicData uri="http://schemas.openxmlformats.org/drawingml/2006/table">
            <a:tbl>
              <a:tblPr firstRow="1" bandRow="1">
                <a:tableStyleId>{5C22544A-7EE6-4342-B048-85BDC9FD1C3A}</a:tableStyleId>
              </a:tblPr>
              <a:tblGrid>
                <a:gridCol w="1368152"/>
                <a:gridCol w="1368152"/>
                <a:gridCol w="1368152"/>
                <a:gridCol w="1368152"/>
                <a:gridCol w="1368152"/>
                <a:gridCol w="1368152"/>
              </a:tblGrid>
              <a:tr h="370840">
                <a:tc>
                  <a:txBody>
                    <a:bodyPr/>
                    <a:lstStyle/>
                    <a:p>
                      <a:pPr algn="ctr"/>
                      <a:r>
                        <a:rPr lang="en-GB" dirty="0" smtClean="0"/>
                        <a:t>Week 1</a:t>
                      </a:r>
                      <a:endParaRPr lang="en-GB" dirty="0"/>
                    </a:p>
                  </a:txBody>
                  <a:tcPr/>
                </a:tc>
                <a:tc>
                  <a:txBody>
                    <a:bodyPr/>
                    <a:lstStyle/>
                    <a:p>
                      <a:pPr algn="ctr"/>
                      <a:r>
                        <a:rPr lang="en-GB" dirty="0" smtClean="0"/>
                        <a:t>Week</a:t>
                      </a:r>
                      <a:r>
                        <a:rPr lang="en-GB" baseline="0" dirty="0" smtClean="0"/>
                        <a:t> 2</a:t>
                      </a:r>
                      <a:endParaRPr lang="en-GB" dirty="0"/>
                    </a:p>
                  </a:txBody>
                  <a:tcPr/>
                </a:tc>
                <a:tc>
                  <a:txBody>
                    <a:bodyPr/>
                    <a:lstStyle/>
                    <a:p>
                      <a:pPr algn="ctr"/>
                      <a:r>
                        <a:rPr lang="en-GB" dirty="0" smtClean="0"/>
                        <a:t>Week 3</a:t>
                      </a:r>
                      <a:endParaRPr lang="en-GB" dirty="0"/>
                    </a:p>
                  </a:txBody>
                  <a:tcPr/>
                </a:tc>
                <a:tc>
                  <a:txBody>
                    <a:bodyPr/>
                    <a:lstStyle/>
                    <a:p>
                      <a:pPr algn="ctr"/>
                      <a:r>
                        <a:rPr lang="en-GB" dirty="0" smtClean="0"/>
                        <a:t>Week 4</a:t>
                      </a:r>
                      <a:endParaRPr lang="en-GB" dirty="0"/>
                    </a:p>
                  </a:txBody>
                  <a:tcPr/>
                </a:tc>
                <a:tc>
                  <a:txBody>
                    <a:bodyPr/>
                    <a:lstStyle/>
                    <a:p>
                      <a:pPr algn="ctr"/>
                      <a:r>
                        <a:rPr lang="en-GB" dirty="0" smtClean="0"/>
                        <a:t>Week 5</a:t>
                      </a:r>
                      <a:endParaRPr lang="en-GB" dirty="0"/>
                    </a:p>
                  </a:txBody>
                  <a:tcPr/>
                </a:tc>
                <a:tc>
                  <a:txBody>
                    <a:bodyPr/>
                    <a:lstStyle/>
                    <a:p>
                      <a:pPr algn="ctr"/>
                      <a:r>
                        <a:rPr lang="en-GB" dirty="0" smtClean="0"/>
                        <a:t>Reading Week</a:t>
                      </a:r>
                      <a:endParaRPr lang="en-GB" dirty="0"/>
                    </a:p>
                  </a:txBody>
                  <a:tcPr/>
                </a:tc>
              </a:tr>
              <a:tr h="370840">
                <a:tc>
                  <a:txBody>
                    <a:bodyPr/>
                    <a:lstStyle/>
                    <a:p>
                      <a:pPr algn="ctr"/>
                      <a:r>
                        <a:rPr lang="en-GB" sz="1400" dirty="0" smtClean="0"/>
                        <a:t>Intro</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Platform </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Games 1</a:t>
                      </a:r>
                    </a:p>
                  </a:txBody>
                  <a:tcPr anchor="ctr">
                    <a:solidFill>
                      <a:schemeClr val="accent4">
                        <a:lumMod val="60000"/>
                        <a:lumOff val="40000"/>
                      </a:schemeClr>
                    </a:solidFill>
                  </a:tcPr>
                </a:tc>
                <a:tc>
                  <a:txBody>
                    <a:bodyPr/>
                    <a:lstStyle/>
                    <a:p>
                      <a:pPr algn="ctr"/>
                      <a:r>
                        <a:rPr lang="en-GB" sz="1400" dirty="0" smtClean="0"/>
                        <a:t>Platform </a:t>
                      </a:r>
                    </a:p>
                    <a:p>
                      <a:pPr algn="ctr"/>
                      <a:r>
                        <a:rPr lang="en-GB" sz="1400" dirty="0" smtClean="0"/>
                        <a:t>Games 2</a:t>
                      </a:r>
                      <a:endParaRPr lang="en-GB" sz="1400" dirty="0"/>
                    </a:p>
                  </a:txBody>
                  <a:tcPr anchor="c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Platform </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Games 3</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(Dr. White)</a:t>
                      </a:r>
                      <a:endParaRPr lang="en-GB" sz="1400" dirty="0"/>
                    </a:p>
                  </a:txBody>
                  <a:tcPr anchor="c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Platform </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Games 4</a:t>
                      </a:r>
                      <a:endParaRPr lang="en-GB" sz="1400" dirty="0"/>
                    </a:p>
                  </a:txBody>
                  <a:tcPr anchor="ctr">
                    <a:solidFill>
                      <a:schemeClr val="accent4">
                        <a:lumMod val="60000"/>
                        <a:lumOff val="40000"/>
                      </a:schemeClr>
                    </a:solidFill>
                  </a:tcPr>
                </a:tc>
                <a:tc>
                  <a:txBody>
                    <a:bodyPr/>
                    <a:lstStyle/>
                    <a:p>
                      <a:pPr algn="ctr"/>
                      <a:r>
                        <a:rPr lang="en-GB" sz="1400" dirty="0" smtClean="0"/>
                        <a:t>FPS </a:t>
                      </a:r>
                    </a:p>
                    <a:p>
                      <a:pPr algn="ctr"/>
                      <a:r>
                        <a:rPr lang="en-GB" sz="1400" dirty="0" smtClean="0"/>
                        <a:t>Games 1</a:t>
                      </a:r>
                      <a:endParaRPr lang="en-GB" sz="1400" dirty="0"/>
                    </a:p>
                  </a:txBody>
                  <a:tcPr anchor="ctr">
                    <a:solidFill>
                      <a:schemeClr val="accent6">
                        <a:lumMod val="40000"/>
                        <a:lumOff val="60000"/>
                      </a:schemeClr>
                    </a:solidFill>
                  </a:tcPr>
                </a:tc>
                <a:tc>
                  <a:txBody>
                    <a:bodyPr/>
                    <a:lstStyle/>
                    <a:p>
                      <a:pPr algn="ctr"/>
                      <a:r>
                        <a:rPr lang="en-GB" sz="1400" dirty="0" smtClean="0"/>
                        <a:t>Studio</a:t>
                      </a:r>
                    </a:p>
                    <a:p>
                      <a:pPr algn="ctr"/>
                      <a:r>
                        <a:rPr lang="en-GB" sz="1400" dirty="0" smtClean="0"/>
                        <a:t>Practice</a:t>
                      </a:r>
                      <a:endParaRPr lang="en-GB" sz="1400" dirty="0"/>
                    </a:p>
                  </a:txBody>
                  <a:tcPr anchor="ctr">
                    <a:solidFill>
                      <a:schemeClr val="tx2">
                        <a:lumMod val="60000"/>
                        <a:lumOff val="40000"/>
                      </a:schemeClr>
                    </a:solidFill>
                  </a:tcPr>
                </a:tc>
              </a:tr>
            </a:tbl>
          </a:graphicData>
        </a:graphic>
      </p:graphicFrame>
      <p:graphicFrame>
        <p:nvGraphicFramePr>
          <p:cNvPr id="10" name="Content Placeholder 3"/>
          <p:cNvGraphicFramePr>
            <a:graphicFrameLocks/>
          </p:cNvGraphicFramePr>
          <p:nvPr/>
        </p:nvGraphicFramePr>
        <p:xfrm>
          <a:off x="467544" y="3573016"/>
          <a:ext cx="8208912" cy="2169160"/>
        </p:xfrm>
        <a:graphic>
          <a:graphicData uri="http://schemas.openxmlformats.org/drawingml/2006/table">
            <a:tbl>
              <a:tblPr firstRow="1" bandRow="1">
                <a:tableStyleId>{5C22544A-7EE6-4342-B048-85BDC9FD1C3A}</a:tableStyleId>
              </a:tblPr>
              <a:tblGrid>
                <a:gridCol w="1368152"/>
                <a:gridCol w="1368152"/>
                <a:gridCol w="1368152"/>
                <a:gridCol w="1368152"/>
                <a:gridCol w="1368152"/>
                <a:gridCol w="1368152"/>
              </a:tblGrid>
              <a:tr h="370840">
                <a:tc>
                  <a:txBody>
                    <a:bodyPr/>
                    <a:lstStyle/>
                    <a:p>
                      <a:pPr algn="ctr"/>
                      <a:r>
                        <a:rPr lang="en-GB" dirty="0" smtClean="0"/>
                        <a:t>Week 7</a:t>
                      </a:r>
                      <a:endParaRPr lang="en-GB" dirty="0"/>
                    </a:p>
                  </a:txBody>
                  <a:tcPr/>
                </a:tc>
                <a:tc>
                  <a:txBody>
                    <a:bodyPr/>
                    <a:lstStyle/>
                    <a:p>
                      <a:pPr algn="ctr"/>
                      <a:r>
                        <a:rPr lang="en-GB" dirty="0" smtClean="0"/>
                        <a:t>Week</a:t>
                      </a:r>
                      <a:r>
                        <a:rPr lang="en-GB" baseline="0" dirty="0" smtClean="0"/>
                        <a:t> 8</a:t>
                      </a:r>
                      <a:endParaRPr lang="en-GB" dirty="0"/>
                    </a:p>
                  </a:txBody>
                  <a:tcPr/>
                </a:tc>
                <a:tc>
                  <a:txBody>
                    <a:bodyPr/>
                    <a:lstStyle/>
                    <a:p>
                      <a:pPr algn="ctr"/>
                      <a:r>
                        <a:rPr lang="en-GB" dirty="0" smtClean="0"/>
                        <a:t>Week 9</a:t>
                      </a:r>
                      <a:endParaRPr lang="en-GB" dirty="0"/>
                    </a:p>
                  </a:txBody>
                  <a:tcPr/>
                </a:tc>
                <a:tc>
                  <a:txBody>
                    <a:bodyPr/>
                    <a:lstStyle/>
                    <a:p>
                      <a:pPr algn="ctr"/>
                      <a:r>
                        <a:rPr lang="en-GB" dirty="0" smtClean="0"/>
                        <a:t>Week 10</a:t>
                      </a:r>
                      <a:endParaRPr lang="en-GB" dirty="0"/>
                    </a:p>
                  </a:txBody>
                  <a:tcPr/>
                </a:tc>
                <a:tc>
                  <a:txBody>
                    <a:bodyPr/>
                    <a:lstStyle/>
                    <a:p>
                      <a:pPr algn="ctr"/>
                      <a:r>
                        <a:rPr lang="en-GB" dirty="0" smtClean="0"/>
                        <a:t>Week 11</a:t>
                      </a:r>
                      <a:endParaRPr lang="en-GB" dirty="0"/>
                    </a:p>
                  </a:txBody>
                  <a:tcPr/>
                </a:tc>
                <a:tc>
                  <a:txBody>
                    <a:bodyPr/>
                    <a:lstStyle/>
                    <a:p>
                      <a:pPr algn="ctr"/>
                      <a:r>
                        <a:rPr lang="en-GB" dirty="0" smtClean="0"/>
                        <a:t>Week 12</a:t>
                      </a:r>
                      <a:endParaRPr lang="en-GB" dirty="0"/>
                    </a:p>
                  </a:txBody>
                  <a:tcPr/>
                </a:tc>
              </a:tr>
              <a:tr h="370840">
                <a:tc>
                  <a:txBody>
                    <a:bodyPr/>
                    <a:lstStyle/>
                    <a:p>
                      <a:pPr algn="ctr"/>
                      <a:r>
                        <a:rPr lang="en-GB" sz="1400" dirty="0" smtClean="0"/>
                        <a:t>Assignment</a:t>
                      </a:r>
                    </a:p>
                    <a:p>
                      <a:pPr algn="ctr"/>
                      <a:r>
                        <a:rPr lang="en-GB" sz="1400" dirty="0" smtClean="0"/>
                        <a:t>Reviews</a:t>
                      </a:r>
                    </a:p>
                    <a:p>
                      <a:pPr algn="ctr"/>
                      <a:r>
                        <a:rPr lang="en-GB" sz="1400" dirty="0" smtClean="0"/>
                        <a:t>-------------------</a:t>
                      </a:r>
                    </a:p>
                    <a:p>
                      <a:pPr algn="ctr"/>
                      <a:r>
                        <a:rPr lang="en-GB" sz="1400" dirty="0" smtClean="0"/>
                        <a:t>FPS</a:t>
                      </a:r>
                      <a:endParaRPr lang="en-GB" sz="1400" baseline="0" dirty="0" smtClean="0"/>
                    </a:p>
                    <a:p>
                      <a:pPr algn="ctr"/>
                      <a:r>
                        <a:rPr lang="en-GB" sz="1400" baseline="0" dirty="0" smtClean="0"/>
                        <a:t>Games 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a:t>
                      </a:r>
                    </a:p>
                    <a:p>
                      <a:pPr algn="ctr"/>
                      <a:r>
                        <a:rPr lang="en-GB" sz="1400" baseline="0" dirty="0" smtClean="0"/>
                        <a:t>Assignment 1</a:t>
                      </a:r>
                    </a:p>
                    <a:p>
                      <a:pPr algn="ctr"/>
                      <a:r>
                        <a:rPr lang="en-GB" sz="1400" baseline="0" dirty="0" smtClean="0"/>
                        <a:t>Hand-in</a:t>
                      </a:r>
                    </a:p>
                  </a:txBody>
                  <a:tcPr anchor="ct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FPS</a:t>
                      </a:r>
                      <a:r>
                        <a:rPr lang="en-GB" sz="14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baseline="0" dirty="0" smtClean="0"/>
                        <a:t>Games 3</a:t>
                      </a:r>
                      <a:endParaRPr lang="en-GB" sz="1400" dirty="0" smtClean="0"/>
                    </a:p>
                    <a:p>
                      <a:pPr algn="ctr"/>
                      <a:endParaRPr lang="en-GB" sz="1400" dirty="0"/>
                    </a:p>
                  </a:txBody>
                  <a:tcPr anchor="ct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FPS</a:t>
                      </a:r>
                      <a:endParaRPr lang="en-GB" sz="1400" baseline="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GB" sz="1400" baseline="0" dirty="0" smtClean="0"/>
                        <a:t>Games 4</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1400" baseline="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(Dr. White)</a:t>
                      </a:r>
                    </a:p>
                  </a:txBody>
                  <a:tcPr anchor="ctr">
                    <a:solidFill>
                      <a:schemeClr val="accent6">
                        <a:lumMod val="40000"/>
                        <a:lumOff val="60000"/>
                      </a:schemeClr>
                    </a:solidFill>
                  </a:tcPr>
                </a:tc>
                <a:tc>
                  <a:txBody>
                    <a:bodyPr/>
                    <a:lstStyle/>
                    <a:p>
                      <a:pPr algn="ctr"/>
                      <a:r>
                        <a:rPr lang="en-GB" sz="1400" dirty="0" smtClean="0"/>
                        <a:t>Assignment Reviews</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a:t>
                      </a:r>
                    </a:p>
                    <a:p>
                      <a:pPr algn="ctr"/>
                      <a:r>
                        <a:rPr lang="en-GB" sz="1400" dirty="0" smtClean="0"/>
                        <a:t>Advanced Game Development 1</a:t>
                      </a:r>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a:t>
                      </a:r>
                    </a:p>
                    <a:p>
                      <a:pPr algn="ctr"/>
                      <a:r>
                        <a:rPr lang="en-GB" sz="1400" baseline="0" dirty="0" smtClean="0"/>
                        <a:t>Assignment 1</a:t>
                      </a:r>
                    </a:p>
                    <a:p>
                      <a:pPr algn="ctr"/>
                      <a:r>
                        <a:rPr lang="en-GB" sz="1400" baseline="0" dirty="0" smtClean="0"/>
                        <a:t>Hand-in</a:t>
                      </a:r>
                    </a:p>
                  </a:txBody>
                  <a:tcPr anchor="ctr">
                    <a:solidFill>
                      <a:schemeClr val="accent3">
                        <a:lumMod val="60000"/>
                        <a:lumOff val="40000"/>
                      </a:schemeClr>
                    </a:solidFill>
                  </a:tcPr>
                </a:tc>
                <a:tc>
                  <a:txBody>
                    <a:bodyPr/>
                    <a:lstStyle/>
                    <a:p>
                      <a:pPr algn="ctr"/>
                      <a:endParaRPr lang="en-GB" sz="1400" dirty="0" smtClean="0"/>
                    </a:p>
                    <a:p>
                      <a:pPr algn="ctr"/>
                      <a:endParaRPr lang="en-GB" sz="1400" dirty="0" smtClean="0"/>
                    </a:p>
                    <a:p>
                      <a:pPr algn="ctr"/>
                      <a:r>
                        <a:rPr lang="en-GB" sz="1400" dirty="0" smtClean="0"/>
                        <a:t>Advanced Game Development 2</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1400" dirty="0" smtClean="0"/>
                    </a:p>
                    <a:p>
                      <a:pPr algn="ctr"/>
                      <a:endParaRPr lang="en-GB" sz="1400" dirty="0"/>
                    </a:p>
                  </a:txBody>
                  <a:tcPr anchor="ctr">
                    <a:solidFill>
                      <a:schemeClr val="accent3">
                        <a:lumMod val="60000"/>
                        <a:lumOff val="40000"/>
                      </a:schemeClr>
                    </a:solidFill>
                  </a:tcPr>
                </a:tc>
                <a:tc>
                  <a:txBody>
                    <a:bodyPr/>
                    <a:lstStyle/>
                    <a:p>
                      <a:pPr algn="ctr"/>
                      <a:endParaRPr lang="en-GB" sz="1400" dirty="0" smtClean="0"/>
                    </a:p>
                    <a:p>
                      <a:pPr algn="ctr"/>
                      <a:endParaRPr lang="en-GB" sz="1400" dirty="0" smtClean="0"/>
                    </a:p>
                    <a:p>
                      <a:pPr algn="ctr"/>
                      <a:r>
                        <a:rPr lang="en-GB" sz="1400" dirty="0" smtClean="0"/>
                        <a:t>Advanced Game Development 3</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(Dr. White)</a:t>
                      </a:r>
                    </a:p>
                  </a:txBody>
                  <a:tcPr anchor="ctr">
                    <a:solidFill>
                      <a:schemeClr val="accent3">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lvl="2"/>
            <a:r>
              <a:rPr lang="en-GB" dirty="0" smtClean="0"/>
              <a:t>Go to the Hierarchy window, press RMB and select 3DObject-&gt;cube</a:t>
            </a:r>
          </a:p>
          <a:p>
            <a:pPr lvl="2"/>
            <a:r>
              <a:rPr lang="en-GB" dirty="0" smtClean="0"/>
              <a:t>Use the scale widget to stretch the cube into the top line</a:t>
            </a:r>
          </a:p>
          <a:p>
            <a:pPr lvl="2"/>
            <a:r>
              <a:rPr lang="en-GB" dirty="0" smtClean="0"/>
              <a:t>The line is very dark (welcome to PBR)</a:t>
            </a:r>
          </a:p>
          <a:p>
            <a:pPr lvl="3"/>
            <a:r>
              <a:rPr lang="en-GB" dirty="0" err="1" smtClean="0"/>
              <a:t>Goto</a:t>
            </a:r>
            <a:r>
              <a:rPr lang="en-GB" dirty="0" smtClean="0"/>
              <a:t> the project and create a new material and give it a nice </a:t>
            </a:r>
            <a:r>
              <a:rPr lang="en-GB" dirty="0" err="1" smtClean="0"/>
              <a:t>nice</a:t>
            </a:r>
            <a:r>
              <a:rPr lang="en-GB" dirty="0" smtClean="0"/>
              <a:t> name</a:t>
            </a:r>
          </a:p>
          <a:p>
            <a:pPr lvl="4"/>
            <a:r>
              <a:rPr lang="en-GB" dirty="0" smtClean="0"/>
              <a:t>RMB Create-&gt;Material</a:t>
            </a:r>
          </a:p>
          <a:p>
            <a:pPr lvl="3"/>
            <a:r>
              <a:rPr lang="en-GB" dirty="0" smtClean="0"/>
              <a:t>In the inspector, change the </a:t>
            </a:r>
            <a:r>
              <a:rPr lang="en-GB" dirty="0" err="1" smtClean="0"/>
              <a:t>shader</a:t>
            </a:r>
            <a:r>
              <a:rPr lang="en-GB" dirty="0" smtClean="0"/>
              <a:t> to Unlit-&gt;</a:t>
            </a:r>
            <a:r>
              <a:rPr lang="en-GB" dirty="0" err="1" smtClean="0"/>
              <a:t>Color</a:t>
            </a:r>
            <a:r>
              <a:rPr lang="en-GB" dirty="0" smtClean="0"/>
              <a:t> and make it a nice colour of your choice</a:t>
            </a:r>
          </a:p>
          <a:p>
            <a:pPr lvl="3"/>
            <a:r>
              <a:rPr lang="en-GB" dirty="0" smtClean="0"/>
              <a:t>Select your cube, the find the mesh renderer in the inspector, and click on materials, select the target next to Element 0 and choose your new material</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Building a level in Unity</a:t>
            </a:r>
          </a:p>
          <a:p>
            <a:pPr lvl="2"/>
            <a:r>
              <a:rPr lang="en-GB" dirty="0" smtClean="0"/>
              <a:t>We can use this approach to draw a ‘box’ for the level to stop the player from falling out of the world</a:t>
            </a:r>
          </a:p>
        </p:txBody>
      </p:sp>
      <p:pic>
        <p:nvPicPr>
          <p:cNvPr id="1026" name="Picture 2"/>
          <p:cNvPicPr>
            <a:picLocks noChangeAspect="1" noChangeArrowheads="1"/>
          </p:cNvPicPr>
          <p:nvPr/>
        </p:nvPicPr>
        <p:blipFill>
          <a:blip r:embed="rId2" cstate="print"/>
          <a:srcRect/>
          <a:stretch>
            <a:fillRect/>
          </a:stretch>
        </p:blipFill>
        <p:spPr bwMode="auto">
          <a:xfrm>
            <a:off x="1547664" y="2587715"/>
            <a:ext cx="6120680" cy="37216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The player is going to be another cube</a:t>
            </a:r>
          </a:p>
          <a:p>
            <a:pPr marL="1657350" lvl="4" indent="-342900"/>
            <a:r>
              <a:rPr lang="en-GB" dirty="0" smtClean="0"/>
              <a:t>Let’s make it small &amp; red</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The player is going to be another cube</a:t>
            </a:r>
          </a:p>
          <a:p>
            <a:pPr marL="1657350" lvl="4" indent="-342900"/>
            <a:r>
              <a:rPr lang="en-GB" dirty="0" smtClean="0"/>
              <a:t>Let’s make it small &amp; red</a:t>
            </a:r>
          </a:p>
          <a:p>
            <a:pPr marL="1657350" lvl="4" indent="-342900"/>
            <a:endParaRPr lang="en-GB" dirty="0" smtClean="0"/>
          </a:p>
          <a:p>
            <a:pPr marL="1200150" lvl="3" indent="-342900"/>
            <a:r>
              <a:rPr lang="en-GB" dirty="0" smtClean="0"/>
              <a:t>To make the player move and be controllable, we need to add some stuff:</a:t>
            </a:r>
          </a:p>
          <a:p>
            <a:pPr marL="1657350" lvl="4" indent="-342900"/>
            <a:r>
              <a:rPr lang="en-GB" dirty="0" smtClean="0"/>
              <a:t>Add a </a:t>
            </a:r>
            <a:r>
              <a:rPr lang="en-GB" dirty="0" err="1" smtClean="0"/>
              <a:t>CharacterController</a:t>
            </a:r>
            <a:r>
              <a:rPr lang="en-GB" dirty="0" smtClean="0"/>
              <a:t> component to the player</a:t>
            </a:r>
          </a:p>
          <a:p>
            <a:pPr marL="2114550" lvl="5" indent="-342900"/>
            <a:r>
              <a:rPr lang="en-GB" dirty="0" smtClean="0"/>
              <a:t>Click on Add component</a:t>
            </a:r>
          </a:p>
          <a:p>
            <a:pPr marL="2114550" lvl="5" indent="-342900"/>
            <a:r>
              <a:rPr lang="en-GB" dirty="0" smtClean="0"/>
              <a:t>Type ‘character controller’ in the box</a:t>
            </a:r>
          </a:p>
          <a:p>
            <a:pPr marL="2114550" lvl="5" indent="-342900"/>
            <a:r>
              <a:rPr lang="en-GB" dirty="0" smtClean="0"/>
              <a:t>Select the character controller</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The player is going to be another cube</a:t>
            </a:r>
          </a:p>
          <a:p>
            <a:pPr marL="1657350" lvl="4" indent="-342900"/>
            <a:r>
              <a:rPr lang="en-GB" dirty="0" smtClean="0"/>
              <a:t>Let’s make it small &amp; red</a:t>
            </a:r>
          </a:p>
          <a:p>
            <a:pPr marL="1657350" lvl="4" indent="-342900"/>
            <a:endParaRPr lang="en-GB" dirty="0" smtClean="0"/>
          </a:p>
          <a:p>
            <a:pPr marL="1200150" lvl="3" indent="-342900"/>
            <a:r>
              <a:rPr lang="en-GB" dirty="0" smtClean="0"/>
              <a:t>To make the player move and be controllable, we need to add some stuff:</a:t>
            </a:r>
          </a:p>
          <a:p>
            <a:pPr marL="1657350" lvl="4" indent="-342900"/>
            <a:r>
              <a:rPr lang="en-GB" dirty="0" smtClean="0"/>
              <a:t>We need to write a script that will link your input to the character controller</a:t>
            </a:r>
          </a:p>
          <a:p>
            <a:pPr marL="2114550" lvl="5" indent="-342900"/>
            <a:r>
              <a:rPr lang="en-GB" dirty="0" smtClean="0"/>
              <a:t>Click on Add component again</a:t>
            </a:r>
          </a:p>
          <a:p>
            <a:pPr marL="2114550" lvl="5" indent="-342900"/>
            <a:r>
              <a:rPr lang="en-GB" dirty="0" smtClean="0"/>
              <a:t>Select new script &amp; give the script a name, like player</a:t>
            </a:r>
          </a:p>
          <a:p>
            <a:pPr marL="2114550" lvl="5" indent="-342900"/>
            <a:r>
              <a:rPr lang="en-GB" dirty="0" smtClean="0"/>
              <a:t>Double click on the player script in the script widget to bring up </a:t>
            </a:r>
            <a:r>
              <a:rPr lang="en-GB" dirty="0" err="1" smtClean="0"/>
              <a:t>VisualStudio</a:t>
            </a:r>
            <a:r>
              <a:rPr lang="en-GB" dirty="0" smtClean="0"/>
              <a:t> </a:t>
            </a:r>
          </a:p>
          <a:p>
            <a:pPr marL="2571750" lvl="6" indent="-342900"/>
            <a:r>
              <a:rPr lang="en-GB" dirty="0" smtClean="0"/>
              <a:t>There will be a short delay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pic>
        <p:nvPicPr>
          <p:cNvPr id="3074" name="Picture 2"/>
          <p:cNvPicPr>
            <a:picLocks noChangeAspect="1" noChangeArrowheads="1"/>
          </p:cNvPicPr>
          <p:nvPr/>
        </p:nvPicPr>
        <p:blipFill>
          <a:blip r:embed="rId2" cstate="print"/>
          <a:srcRect/>
          <a:stretch>
            <a:fillRect/>
          </a:stretch>
        </p:blipFill>
        <p:spPr bwMode="auto">
          <a:xfrm>
            <a:off x="1259632" y="1916832"/>
            <a:ext cx="3067050" cy="2686050"/>
          </a:xfrm>
          <a:prstGeom prst="rect">
            <a:avLst/>
          </a:prstGeom>
          <a:noFill/>
          <a:ln w="9525">
            <a:noFill/>
            <a:miter lim="800000"/>
            <a:headEnd/>
            <a:tailEnd/>
          </a:ln>
          <a:effectLst/>
        </p:spPr>
      </p:pic>
      <p:sp>
        <p:nvSpPr>
          <p:cNvPr id="4" name="TextBox 3"/>
          <p:cNvSpPr txBox="1"/>
          <p:nvPr/>
        </p:nvSpPr>
        <p:spPr>
          <a:xfrm>
            <a:off x="4644008" y="1916832"/>
            <a:ext cx="4499992" cy="2585323"/>
          </a:xfrm>
          <a:prstGeom prst="rect">
            <a:avLst/>
          </a:prstGeom>
          <a:noFill/>
        </p:spPr>
        <p:txBody>
          <a:bodyPr wrap="square" rtlCol="0">
            <a:spAutoFit/>
          </a:bodyPr>
          <a:lstStyle/>
          <a:p>
            <a:r>
              <a:rPr lang="en-GB" dirty="0" smtClean="0">
                <a:solidFill>
                  <a:schemeClr val="bg1"/>
                </a:solidFill>
              </a:rPr>
              <a:t>This is the default file you get when you add a script to a unity project.</a:t>
            </a:r>
          </a:p>
          <a:p>
            <a:endParaRPr lang="en-GB" dirty="0" smtClean="0">
              <a:solidFill>
                <a:schemeClr val="bg1"/>
              </a:solidFill>
            </a:endParaRPr>
          </a:p>
          <a:p>
            <a:r>
              <a:rPr lang="en-GB" dirty="0" smtClean="0">
                <a:solidFill>
                  <a:schemeClr val="bg1"/>
                </a:solidFill>
              </a:rPr>
              <a:t>The using statements at the top allow your script to reference other functions and classes.</a:t>
            </a:r>
          </a:p>
          <a:p>
            <a:endParaRPr lang="en-GB" dirty="0" smtClean="0">
              <a:solidFill>
                <a:schemeClr val="bg1"/>
              </a:solidFill>
            </a:endParaRPr>
          </a:p>
          <a:p>
            <a:r>
              <a:rPr lang="en-GB" dirty="0" smtClean="0">
                <a:solidFill>
                  <a:schemeClr val="bg1"/>
                </a:solidFill>
              </a:rPr>
              <a:t>Most of the unity’s functionality is in </a:t>
            </a:r>
            <a:r>
              <a:rPr lang="en-GB" dirty="0" err="1" smtClean="0">
                <a:solidFill>
                  <a:schemeClr val="bg1"/>
                </a:solidFill>
              </a:rPr>
              <a:t>UnityEngine</a:t>
            </a:r>
            <a:r>
              <a:rPr lang="en-GB" dirty="0" smtClean="0">
                <a:solidFill>
                  <a:schemeClr val="bg1"/>
                </a:solidFill>
              </a:rPr>
              <a:t>.</a:t>
            </a:r>
          </a:p>
        </p:txBody>
      </p:sp>
      <p:sp>
        <p:nvSpPr>
          <p:cNvPr id="5" name="Rectangle 4"/>
          <p:cNvSpPr/>
          <p:nvPr/>
        </p:nvSpPr>
        <p:spPr>
          <a:xfrm>
            <a:off x="395536" y="5445224"/>
            <a:ext cx="8280920" cy="769441"/>
          </a:xfrm>
          <a:prstGeom prst="rect">
            <a:avLst/>
          </a:prstGeom>
        </p:spPr>
        <p:txBody>
          <a:bodyPr wrap="square">
            <a:spAutoFit/>
          </a:bodyPr>
          <a:lstStyle/>
          <a:p>
            <a:r>
              <a:rPr lang="en-GB" sz="1600" dirty="0" smtClean="0">
                <a:solidFill>
                  <a:schemeClr val="bg1"/>
                </a:solidFill>
                <a:hlinkClick r:id="rId3"/>
              </a:rPr>
              <a:t>https://unity3d.com/learn/tutorials/modules/beginner/scripting/scripts-as-behaviour-components?playlist=17117</a:t>
            </a:r>
            <a:endParaRPr lang="en-GB" sz="1600" dirty="0" smtClean="0">
              <a:solidFill>
                <a:schemeClr val="bg1"/>
              </a:solidFill>
            </a:endParaRPr>
          </a:p>
          <a:p>
            <a:pPr algn="ctr"/>
            <a:endParaRPr lang="en-GB" sz="1200" b="1" dirty="0">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pic>
        <p:nvPicPr>
          <p:cNvPr id="3074" name="Picture 2"/>
          <p:cNvPicPr>
            <a:picLocks noChangeAspect="1" noChangeArrowheads="1"/>
          </p:cNvPicPr>
          <p:nvPr/>
        </p:nvPicPr>
        <p:blipFill>
          <a:blip r:embed="rId2" cstate="print"/>
          <a:srcRect/>
          <a:stretch>
            <a:fillRect/>
          </a:stretch>
        </p:blipFill>
        <p:spPr bwMode="auto">
          <a:xfrm>
            <a:off x="1259632" y="1916832"/>
            <a:ext cx="3067050" cy="2686050"/>
          </a:xfrm>
          <a:prstGeom prst="rect">
            <a:avLst/>
          </a:prstGeom>
          <a:noFill/>
          <a:ln w="9525">
            <a:noFill/>
            <a:miter lim="800000"/>
            <a:headEnd/>
            <a:tailEnd/>
          </a:ln>
          <a:effectLst/>
        </p:spPr>
      </p:pic>
      <p:sp>
        <p:nvSpPr>
          <p:cNvPr id="4" name="TextBox 3"/>
          <p:cNvSpPr txBox="1"/>
          <p:nvPr/>
        </p:nvSpPr>
        <p:spPr>
          <a:xfrm>
            <a:off x="4644008" y="1916832"/>
            <a:ext cx="4499992" cy="1477328"/>
          </a:xfrm>
          <a:prstGeom prst="rect">
            <a:avLst/>
          </a:prstGeom>
          <a:noFill/>
        </p:spPr>
        <p:txBody>
          <a:bodyPr wrap="square" rtlCol="0">
            <a:spAutoFit/>
          </a:bodyPr>
          <a:lstStyle/>
          <a:p>
            <a:r>
              <a:rPr lang="en-GB" dirty="0" smtClean="0">
                <a:solidFill>
                  <a:schemeClr val="bg1"/>
                </a:solidFill>
              </a:rPr>
              <a:t>Unity is object oriented and uses classes to define data and functions. </a:t>
            </a:r>
          </a:p>
          <a:p>
            <a:endParaRPr lang="en-GB" dirty="0" smtClean="0">
              <a:solidFill>
                <a:schemeClr val="bg1"/>
              </a:solidFill>
            </a:endParaRPr>
          </a:p>
          <a:p>
            <a:r>
              <a:rPr lang="en-GB" dirty="0" smtClean="0">
                <a:solidFill>
                  <a:schemeClr val="bg1"/>
                </a:solidFill>
              </a:rPr>
              <a:t>All the unity scripts derive functionality from </a:t>
            </a:r>
            <a:r>
              <a:rPr lang="en-GB" dirty="0" err="1" smtClean="0">
                <a:solidFill>
                  <a:schemeClr val="bg1"/>
                </a:solidFill>
              </a:rPr>
              <a:t>MonoBehaviour</a:t>
            </a:r>
            <a:endParaRPr lang="en-GB" dirty="0" smtClean="0">
              <a:solidFill>
                <a:schemeClr val="bg1"/>
              </a:solidFill>
            </a:endParaRPr>
          </a:p>
        </p:txBody>
      </p:sp>
      <p:sp>
        <p:nvSpPr>
          <p:cNvPr id="5" name="Rectangle 4"/>
          <p:cNvSpPr/>
          <p:nvPr/>
        </p:nvSpPr>
        <p:spPr>
          <a:xfrm>
            <a:off x="899592" y="5446965"/>
            <a:ext cx="7416824" cy="646331"/>
          </a:xfrm>
          <a:prstGeom prst="rect">
            <a:avLst/>
          </a:prstGeom>
        </p:spPr>
        <p:txBody>
          <a:bodyPr wrap="square">
            <a:spAutoFit/>
          </a:bodyPr>
          <a:lstStyle/>
          <a:p>
            <a:r>
              <a:rPr lang="en-GB" dirty="0" smtClean="0">
                <a:hlinkClick r:id="rId3"/>
              </a:rPr>
              <a:t>https://docs.unity3d.com/ScriptReference/MonoBehaviour.html</a:t>
            </a:r>
            <a:endParaRPr lang="en-GB" dirty="0" smtClean="0"/>
          </a:p>
          <a:p>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pic>
        <p:nvPicPr>
          <p:cNvPr id="3074" name="Picture 2"/>
          <p:cNvPicPr>
            <a:picLocks noChangeAspect="1" noChangeArrowheads="1"/>
          </p:cNvPicPr>
          <p:nvPr/>
        </p:nvPicPr>
        <p:blipFill>
          <a:blip r:embed="rId2" cstate="print"/>
          <a:srcRect/>
          <a:stretch>
            <a:fillRect/>
          </a:stretch>
        </p:blipFill>
        <p:spPr bwMode="auto">
          <a:xfrm>
            <a:off x="1259632" y="1916832"/>
            <a:ext cx="3067050" cy="2686050"/>
          </a:xfrm>
          <a:prstGeom prst="rect">
            <a:avLst/>
          </a:prstGeom>
          <a:noFill/>
          <a:ln w="9525">
            <a:noFill/>
            <a:miter lim="800000"/>
            <a:headEnd/>
            <a:tailEnd/>
          </a:ln>
          <a:effectLst/>
        </p:spPr>
      </p:pic>
      <p:sp>
        <p:nvSpPr>
          <p:cNvPr id="4" name="TextBox 3"/>
          <p:cNvSpPr txBox="1"/>
          <p:nvPr/>
        </p:nvSpPr>
        <p:spPr>
          <a:xfrm>
            <a:off x="4644008" y="1916832"/>
            <a:ext cx="4499992" cy="2585323"/>
          </a:xfrm>
          <a:prstGeom prst="rect">
            <a:avLst/>
          </a:prstGeom>
          <a:noFill/>
        </p:spPr>
        <p:txBody>
          <a:bodyPr wrap="square" rtlCol="0">
            <a:spAutoFit/>
          </a:bodyPr>
          <a:lstStyle/>
          <a:p>
            <a:r>
              <a:rPr lang="en-GB" dirty="0" smtClean="0">
                <a:solidFill>
                  <a:schemeClr val="bg1"/>
                </a:solidFill>
              </a:rPr>
              <a:t>Unity scripts have several important functions</a:t>
            </a:r>
          </a:p>
          <a:p>
            <a:endParaRPr lang="en-GB" dirty="0" smtClean="0">
              <a:solidFill>
                <a:schemeClr val="bg1"/>
              </a:solidFill>
            </a:endParaRPr>
          </a:p>
          <a:p>
            <a:endParaRPr lang="en-GB" dirty="0" smtClean="0">
              <a:solidFill>
                <a:schemeClr val="bg1"/>
              </a:solidFill>
            </a:endParaRPr>
          </a:p>
          <a:p>
            <a:r>
              <a:rPr lang="en-GB" dirty="0" smtClean="0">
                <a:solidFill>
                  <a:schemeClr val="bg1"/>
                </a:solidFill>
              </a:rPr>
              <a:t>Start() is called when a game object is enabled in a scene</a:t>
            </a:r>
          </a:p>
          <a:p>
            <a:endParaRPr lang="en-GB" dirty="0" smtClean="0">
              <a:solidFill>
                <a:schemeClr val="bg1"/>
              </a:solidFill>
            </a:endParaRPr>
          </a:p>
          <a:p>
            <a:endParaRPr lang="en-GB" dirty="0" smtClean="0">
              <a:solidFill>
                <a:schemeClr val="bg1"/>
              </a:solidFill>
            </a:endParaRPr>
          </a:p>
          <a:p>
            <a:r>
              <a:rPr lang="en-GB" dirty="0" smtClean="0">
                <a:solidFill>
                  <a:schemeClr val="bg1"/>
                </a:solidFill>
              </a:rPr>
              <a:t>Update() is called every frame, if the behaviour is enabled</a:t>
            </a:r>
          </a:p>
        </p:txBody>
      </p:sp>
      <p:sp>
        <p:nvSpPr>
          <p:cNvPr id="5" name="Rectangle 4"/>
          <p:cNvSpPr/>
          <p:nvPr/>
        </p:nvSpPr>
        <p:spPr>
          <a:xfrm>
            <a:off x="899592" y="5446965"/>
            <a:ext cx="7416824" cy="646331"/>
          </a:xfrm>
          <a:prstGeom prst="rect">
            <a:avLst/>
          </a:prstGeom>
        </p:spPr>
        <p:txBody>
          <a:bodyPr wrap="square">
            <a:spAutoFit/>
          </a:bodyPr>
          <a:lstStyle/>
          <a:p>
            <a:r>
              <a:rPr lang="en-GB" dirty="0" smtClean="0">
                <a:hlinkClick r:id="rId3"/>
              </a:rPr>
              <a:t>https://docs.unity3d.com/ScriptReference/MonoBehaviour.html</a:t>
            </a:r>
            <a:endParaRPr lang="en-GB" dirty="0" smtClean="0"/>
          </a:p>
          <a:p>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The player is going to be another cube</a:t>
            </a:r>
          </a:p>
          <a:p>
            <a:pPr marL="1657350" lvl="4" indent="-342900"/>
            <a:r>
              <a:rPr lang="en-GB" dirty="0" smtClean="0"/>
              <a:t>Let’s make it small &amp; red</a:t>
            </a:r>
          </a:p>
          <a:p>
            <a:pPr marL="1657350" lvl="4" indent="-342900"/>
            <a:endParaRPr lang="en-GB" dirty="0" smtClean="0"/>
          </a:p>
          <a:p>
            <a:pPr marL="1200150" lvl="3" indent="-342900"/>
            <a:r>
              <a:rPr lang="en-GB" dirty="0" smtClean="0"/>
              <a:t>To make the player move and be controllable, we need to add some stuff:</a:t>
            </a:r>
          </a:p>
          <a:p>
            <a:pPr marL="1657350" lvl="4" indent="-342900"/>
            <a:r>
              <a:rPr lang="en-GB" dirty="0" smtClean="0"/>
              <a:t>We need to write a script that will link your input to the character controller</a:t>
            </a:r>
          </a:p>
          <a:p>
            <a:pPr marL="2114550" lvl="5" indent="-342900"/>
            <a:r>
              <a:rPr lang="en-GB" dirty="0" smtClean="0"/>
              <a:t>We need to write some code</a:t>
            </a:r>
          </a:p>
          <a:p>
            <a:pPr marL="2114550" lvl="5" indent="-342900"/>
            <a:r>
              <a:rPr lang="en-GB" dirty="0" smtClean="0"/>
              <a:t>Here is some example code</a:t>
            </a:r>
          </a:p>
          <a:p>
            <a:pPr marL="2571750" lvl="6" indent="-342900"/>
            <a:r>
              <a:rPr lang="en-GB" dirty="0" smtClean="0">
                <a:hlinkClick r:id="rId2"/>
              </a:rPr>
              <a:t>https://docs.unity3d.com/ScriptReference/CharacterController.Move.html</a:t>
            </a:r>
            <a:endParaRPr lang="en-GB" dirty="0" smtClean="0"/>
          </a:p>
          <a:p>
            <a:pPr marL="2571750" lvl="6" indent="-342900"/>
            <a:endParaRPr lang="en-GB" dirty="0" smtClean="0"/>
          </a:p>
          <a:p>
            <a:pPr marL="2571750" lvl="6" indent="-342900"/>
            <a:endParaRPr lang="en-GB"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120680"/>
          </a:xfrm>
        </p:spPr>
        <p:txBody>
          <a:bodyPr>
            <a:normAutofit/>
          </a:bodyPr>
          <a:lstStyle/>
          <a:p>
            <a:r>
              <a:rPr lang="en-GB" dirty="0" smtClean="0"/>
              <a:t>Introduction to the module</a:t>
            </a:r>
          </a:p>
          <a:p>
            <a:pPr lvl="1"/>
            <a:r>
              <a:rPr lang="en-GB" dirty="0" smtClean="0"/>
              <a:t>Module is split into 3 parts:</a:t>
            </a:r>
          </a:p>
          <a:p>
            <a:pPr lvl="2"/>
            <a:r>
              <a:rPr lang="en-GB" dirty="0" smtClean="0"/>
              <a:t>2D gaming where we will look at making platform games</a:t>
            </a:r>
          </a:p>
          <a:p>
            <a:pPr lvl="2"/>
            <a:r>
              <a:rPr lang="en-GB" dirty="0" smtClean="0"/>
              <a:t>3D gaming where we will look at making FPS games</a:t>
            </a:r>
          </a:p>
          <a:p>
            <a:pPr lvl="2"/>
            <a:r>
              <a:rPr lang="en-GB" dirty="0" smtClean="0"/>
              <a:t>‘Advanced game development’ where we will look at techniques for your group work in semester II.</a:t>
            </a:r>
          </a:p>
          <a:p>
            <a:pPr lvl="1"/>
            <a:r>
              <a:rPr lang="en-GB" dirty="0" smtClean="0"/>
              <a:t>Assignments:</a:t>
            </a:r>
          </a:p>
          <a:p>
            <a:pPr lvl="2"/>
            <a:r>
              <a:rPr lang="en-GB" dirty="0" smtClean="0"/>
              <a:t>2 game development assignment</a:t>
            </a:r>
          </a:p>
          <a:p>
            <a:pPr lvl="3"/>
            <a:r>
              <a:rPr lang="en-GB" dirty="0" smtClean="0"/>
              <a:t>Make games &amp; submit on learning space</a:t>
            </a:r>
          </a:p>
          <a:p>
            <a:pPr lvl="3"/>
            <a:r>
              <a:rPr lang="en-GB" dirty="0" smtClean="0"/>
              <a:t>Perform peer review on each other’s games</a:t>
            </a:r>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The player is going to be another cube</a:t>
            </a:r>
          </a:p>
          <a:p>
            <a:pPr marL="1657350" lvl="4" indent="-342900"/>
            <a:r>
              <a:rPr lang="en-GB" dirty="0" smtClean="0"/>
              <a:t>Let’s make it small &amp; red</a:t>
            </a:r>
          </a:p>
          <a:p>
            <a:pPr marL="1657350" lvl="4" indent="-342900"/>
            <a:endParaRPr lang="en-GB" dirty="0" smtClean="0"/>
          </a:p>
          <a:p>
            <a:pPr marL="2571750" lvl="6" indent="-342900"/>
            <a:endParaRPr lang="en-GB" dirty="0" smtClean="0"/>
          </a:p>
          <a:p>
            <a:pPr marL="2571750" lvl="6" indent="-342900"/>
            <a:endParaRPr lang="en-GB" dirty="0" smtClean="0"/>
          </a:p>
        </p:txBody>
      </p:sp>
      <p:pic>
        <p:nvPicPr>
          <p:cNvPr id="1026" name="Picture 2"/>
          <p:cNvPicPr>
            <a:picLocks noChangeAspect="1" noChangeArrowheads="1"/>
          </p:cNvPicPr>
          <p:nvPr/>
        </p:nvPicPr>
        <p:blipFill>
          <a:blip r:embed="rId2" cstate="print"/>
          <a:srcRect/>
          <a:stretch>
            <a:fillRect/>
          </a:stretch>
        </p:blipFill>
        <p:spPr bwMode="auto">
          <a:xfrm>
            <a:off x="1835695" y="2276872"/>
            <a:ext cx="3792137" cy="3600400"/>
          </a:xfrm>
          <a:prstGeom prst="rect">
            <a:avLst/>
          </a:prstGeom>
          <a:noFill/>
          <a:ln w="9525">
            <a:noFill/>
            <a:miter lim="800000"/>
            <a:headEnd/>
            <a:tailEnd/>
          </a:ln>
          <a:effectLst/>
        </p:spPr>
      </p:pic>
      <p:sp>
        <p:nvSpPr>
          <p:cNvPr id="4" name="Rectangle 3"/>
          <p:cNvSpPr/>
          <p:nvPr/>
        </p:nvSpPr>
        <p:spPr>
          <a:xfrm>
            <a:off x="827584" y="6054387"/>
            <a:ext cx="8496944" cy="830997"/>
          </a:xfrm>
          <a:prstGeom prst="rect">
            <a:avLst/>
          </a:prstGeom>
        </p:spPr>
        <p:txBody>
          <a:bodyPr wrap="square">
            <a:spAutoFit/>
          </a:bodyPr>
          <a:lstStyle/>
          <a:p>
            <a:r>
              <a:rPr lang="en-GB" sz="1600" dirty="0" smtClean="0">
                <a:hlinkClick r:id="rId3"/>
              </a:rPr>
              <a:t>https://unity3d.com/learn/tutorials/topics/scripting/variables-and-functions?playlist=17117</a:t>
            </a:r>
            <a:endParaRPr lang="en-GB" sz="1600" dirty="0" smtClean="0"/>
          </a:p>
          <a:p>
            <a:r>
              <a:rPr lang="en-GB" sz="1600" dirty="0" smtClean="0">
                <a:hlinkClick r:id="rId4"/>
              </a:rPr>
              <a:t>https://docs.unity3d.com/ScriptReference/CharacterController.html</a:t>
            </a:r>
            <a:endParaRPr lang="en-GB" sz="1600" dirty="0" smtClean="0"/>
          </a:p>
          <a:p>
            <a:endParaRPr lang="en-GB" sz="16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289549" y="1484784"/>
            <a:ext cx="5506587" cy="4752528"/>
          </a:xfrm>
          <a:prstGeom prst="rect">
            <a:avLst/>
          </a:prstGeom>
          <a:noFill/>
          <a:ln w="9525">
            <a:noFill/>
            <a:miter lim="800000"/>
            <a:headEnd/>
            <a:tailEnd/>
          </a:ln>
          <a:effectLst/>
        </p:spPr>
      </p:pic>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
        <p:nvSpPr>
          <p:cNvPr id="4" name="Rectangle 3"/>
          <p:cNvSpPr/>
          <p:nvPr/>
        </p:nvSpPr>
        <p:spPr>
          <a:xfrm>
            <a:off x="827584" y="6198403"/>
            <a:ext cx="8496944" cy="830997"/>
          </a:xfrm>
          <a:prstGeom prst="rect">
            <a:avLst/>
          </a:prstGeom>
        </p:spPr>
        <p:txBody>
          <a:bodyPr wrap="square">
            <a:spAutoFit/>
          </a:bodyPr>
          <a:lstStyle/>
          <a:p>
            <a:r>
              <a:rPr lang="en-GB" sz="1600" dirty="0" smtClean="0">
                <a:hlinkClick r:id="rId3"/>
              </a:rPr>
              <a:t>https://unity3d.com/learn/tutorials/topics/scripting/variables-and-functions?playlist=17117</a:t>
            </a:r>
            <a:endParaRPr lang="en-GB" sz="1600" dirty="0" smtClean="0"/>
          </a:p>
          <a:p>
            <a:r>
              <a:rPr lang="en-GB" sz="1600" dirty="0" smtClean="0">
                <a:hlinkClick r:id="rId4"/>
              </a:rPr>
              <a:t>https://docs.unity3d.com/ScriptReference/CharacterController.html</a:t>
            </a:r>
            <a:endParaRPr lang="en-GB" sz="1600" dirty="0" smtClean="0"/>
          </a:p>
          <a:p>
            <a:endParaRPr lang="en-GB" sz="1600" dirty="0"/>
          </a:p>
        </p:txBody>
      </p:sp>
      <p:pic>
        <p:nvPicPr>
          <p:cNvPr id="4098" name="Picture 2"/>
          <p:cNvPicPr>
            <a:picLocks noChangeAspect="1" noChangeArrowheads="1"/>
          </p:cNvPicPr>
          <p:nvPr/>
        </p:nvPicPr>
        <p:blipFill>
          <a:blip r:embed="rId5" cstate="print"/>
          <a:srcRect/>
          <a:stretch>
            <a:fillRect/>
          </a:stretch>
        </p:blipFill>
        <p:spPr bwMode="auto">
          <a:xfrm>
            <a:off x="4499992" y="1628800"/>
            <a:ext cx="4387677" cy="898202"/>
          </a:xfrm>
          <a:prstGeom prst="rect">
            <a:avLst/>
          </a:prstGeom>
          <a:noFill/>
          <a:ln w="9525">
            <a:noFill/>
            <a:miter lim="800000"/>
            <a:headEnd/>
            <a:tailEnd/>
          </a:ln>
          <a:effectLst/>
        </p:spPr>
      </p:pic>
      <p:sp>
        <p:nvSpPr>
          <p:cNvPr id="6" name="TextBox 5"/>
          <p:cNvSpPr txBox="1"/>
          <p:nvPr/>
        </p:nvSpPr>
        <p:spPr>
          <a:xfrm>
            <a:off x="4499992" y="2636912"/>
            <a:ext cx="4320480" cy="3139321"/>
          </a:xfrm>
          <a:prstGeom prst="rect">
            <a:avLst/>
          </a:prstGeom>
          <a:solidFill>
            <a:srgbClr val="402652"/>
          </a:solidFill>
          <a:ln w="19050">
            <a:solidFill>
              <a:schemeClr val="bg1"/>
            </a:solidFill>
          </a:ln>
        </p:spPr>
        <p:txBody>
          <a:bodyPr wrap="square" rtlCol="0">
            <a:spAutoFit/>
          </a:bodyPr>
          <a:lstStyle/>
          <a:p>
            <a:r>
              <a:rPr lang="en-GB" dirty="0" smtClean="0">
                <a:solidFill>
                  <a:schemeClr val="bg1"/>
                </a:solidFill>
              </a:rPr>
              <a:t>Making variables public will expose them into the inspector window.</a:t>
            </a:r>
          </a:p>
          <a:p>
            <a:r>
              <a:rPr lang="en-GB" dirty="0" smtClean="0">
                <a:solidFill>
                  <a:schemeClr val="bg1"/>
                </a:solidFill>
              </a:rPr>
              <a:t>This means you can change their values while the game is playing to balance on the go.</a:t>
            </a:r>
          </a:p>
          <a:p>
            <a:endParaRPr lang="en-GB" dirty="0" smtClean="0">
              <a:solidFill>
                <a:schemeClr val="bg1"/>
              </a:solidFill>
            </a:endParaRPr>
          </a:p>
          <a:p>
            <a:r>
              <a:rPr lang="en-GB" dirty="0" smtClean="0">
                <a:solidFill>
                  <a:schemeClr val="bg1"/>
                </a:solidFill>
              </a:rPr>
              <a:t>However, these changes are normally lost when you stop playing, so remember them or write them down</a:t>
            </a:r>
          </a:p>
          <a:p>
            <a:r>
              <a:rPr lang="en-GB" dirty="0" smtClean="0">
                <a:solidFill>
                  <a:schemeClr val="bg1"/>
                </a:solidFill>
              </a:rPr>
              <a:t>(There are exceptions and ways to get round this)</a:t>
            </a:r>
            <a:endParaRPr lang="en-GB" dirty="0">
              <a:solidFill>
                <a:schemeClr val="bg1"/>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
        <p:nvSpPr>
          <p:cNvPr id="4" name="Rectangle 3"/>
          <p:cNvSpPr/>
          <p:nvPr/>
        </p:nvSpPr>
        <p:spPr>
          <a:xfrm>
            <a:off x="827584" y="6198403"/>
            <a:ext cx="8496944" cy="830997"/>
          </a:xfrm>
          <a:prstGeom prst="rect">
            <a:avLst/>
          </a:prstGeom>
        </p:spPr>
        <p:txBody>
          <a:bodyPr wrap="square">
            <a:spAutoFit/>
          </a:bodyPr>
          <a:lstStyle/>
          <a:p>
            <a:r>
              <a:rPr lang="en-GB" sz="1600" dirty="0" smtClean="0">
                <a:hlinkClick r:id="rId2"/>
              </a:rPr>
              <a:t>https://unity3d.com/learn/tutorials/topics/scripting/variables-and-functions?playlist=17117</a:t>
            </a:r>
            <a:endParaRPr lang="en-GB" sz="1600" dirty="0" smtClean="0"/>
          </a:p>
          <a:p>
            <a:r>
              <a:rPr lang="en-GB" sz="1600" dirty="0" smtClean="0">
                <a:hlinkClick r:id="rId3"/>
              </a:rPr>
              <a:t>https://docs.unity3d.com/ScriptReference/CharacterController.html</a:t>
            </a:r>
            <a:endParaRPr lang="en-GB" sz="1600" dirty="0" smtClean="0"/>
          </a:p>
          <a:p>
            <a:endParaRPr lang="en-GB" sz="1600" dirty="0"/>
          </a:p>
        </p:txBody>
      </p:sp>
      <p:pic>
        <p:nvPicPr>
          <p:cNvPr id="7" name="Picture 2"/>
          <p:cNvPicPr>
            <a:picLocks noChangeAspect="1" noChangeArrowheads="1"/>
          </p:cNvPicPr>
          <p:nvPr/>
        </p:nvPicPr>
        <p:blipFill>
          <a:blip r:embed="rId4" cstate="print"/>
          <a:srcRect/>
          <a:stretch>
            <a:fillRect/>
          </a:stretch>
        </p:blipFill>
        <p:spPr bwMode="auto">
          <a:xfrm>
            <a:off x="827584" y="1484784"/>
            <a:ext cx="5506587" cy="4752528"/>
          </a:xfrm>
          <a:prstGeom prst="rect">
            <a:avLst/>
          </a:prstGeom>
          <a:noFill/>
          <a:ln w="9525">
            <a:noFill/>
            <a:miter lim="800000"/>
            <a:headEnd/>
            <a:tailEnd/>
          </a:ln>
          <a:effectLst/>
        </p:spPr>
      </p:pic>
      <p:sp>
        <p:nvSpPr>
          <p:cNvPr id="6" name="TextBox 5"/>
          <p:cNvSpPr txBox="1"/>
          <p:nvPr/>
        </p:nvSpPr>
        <p:spPr>
          <a:xfrm>
            <a:off x="1043608" y="3236783"/>
            <a:ext cx="5544616" cy="1200329"/>
          </a:xfrm>
          <a:prstGeom prst="rect">
            <a:avLst/>
          </a:prstGeom>
          <a:solidFill>
            <a:srgbClr val="402652"/>
          </a:solidFill>
          <a:ln w="19050">
            <a:solidFill>
              <a:schemeClr val="bg1"/>
            </a:solidFill>
          </a:ln>
        </p:spPr>
        <p:txBody>
          <a:bodyPr wrap="square" rtlCol="0">
            <a:spAutoFit/>
          </a:bodyPr>
          <a:lstStyle/>
          <a:p>
            <a:r>
              <a:rPr lang="en-GB" dirty="0" err="1" smtClean="0">
                <a:solidFill>
                  <a:schemeClr val="bg1"/>
                </a:solidFill>
              </a:rPr>
              <a:t>GetComponent</a:t>
            </a:r>
            <a:r>
              <a:rPr lang="en-GB" dirty="0" smtClean="0">
                <a:solidFill>
                  <a:schemeClr val="bg1"/>
                </a:solidFill>
              </a:rPr>
              <a:t>&lt;&gt; allows you to get any component in a </a:t>
            </a:r>
            <a:r>
              <a:rPr lang="en-GB" dirty="0" err="1" smtClean="0">
                <a:solidFill>
                  <a:schemeClr val="bg1"/>
                </a:solidFill>
              </a:rPr>
              <a:t>gameobject</a:t>
            </a:r>
            <a:r>
              <a:rPr lang="en-GB" dirty="0" smtClean="0">
                <a:solidFill>
                  <a:schemeClr val="bg1"/>
                </a:solidFill>
              </a:rPr>
              <a:t>, including other scripts.</a:t>
            </a:r>
          </a:p>
          <a:p>
            <a:endParaRPr lang="en-GB" dirty="0" smtClean="0">
              <a:solidFill>
                <a:schemeClr val="bg1"/>
              </a:solidFill>
            </a:endParaRPr>
          </a:p>
          <a:p>
            <a:r>
              <a:rPr lang="en-GB" dirty="0" smtClean="0">
                <a:solidFill>
                  <a:schemeClr val="bg1"/>
                </a:solidFill>
              </a:rPr>
              <a:t>This is the core functionality of unity</a:t>
            </a:r>
            <a:endParaRPr lang="en-GB" dirty="0">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
        <p:nvSpPr>
          <p:cNvPr id="4" name="Rectangle 3"/>
          <p:cNvSpPr/>
          <p:nvPr/>
        </p:nvSpPr>
        <p:spPr>
          <a:xfrm>
            <a:off x="827584" y="6198403"/>
            <a:ext cx="8496944" cy="830997"/>
          </a:xfrm>
          <a:prstGeom prst="rect">
            <a:avLst/>
          </a:prstGeom>
        </p:spPr>
        <p:txBody>
          <a:bodyPr wrap="square">
            <a:spAutoFit/>
          </a:bodyPr>
          <a:lstStyle/>
          <a:p>
            <a:r>
              <a:rPr lang="en-GB" sz="1600" dirty="0" smtClean="0">
                <a:hlinkClick r:id="rId2"/>
              </a:rPr>
              <a:t>https://unity3d.com/learn/tutorials/topics/scripting/variables-and-functions?playlist=17117</a:t>
            </a:r>
            <a:endParaRPr lang="en-GB" sz="1600" dirty="0" smtClean="0"/>
          </a:p>
          <a:p>
            <a:r>
              <a:rPr lang="en-GB" sz="1600" dirty="0" smtClean="0">
                <a:hlinkClick r:id="rId3"/>
              </a:rPr>
              <a:t>https://docs.unity3d.com/ScriptReference/CharacterController.html</a:t>
            </a:r>
            <a:endParaRPr lang="en-GB" sz="1600" dirty="0" smtClean="0"/>
          </a:p>
          <a:p>
            <a:endParaRPr lang="en-GB" sz="1600" dirty="0"/>
          </a:p>
        </p:txBody>
      </p:sp>
      <p:pic>
        <p:nvPicPr>
          <p:cNvPr id="3074" name="Picture 2"/>
          <p:cNvPicPr>
            <a:picLocks noChangeAspect="1" noChangeArrowheads="1"/>
          </p:cNvPicPr>
          <p:nvPr/>
        </p:nvPicPr>
        <p:blipFill>
          <a:blip r:embed="rId4" cstate="print"/>
          <a:srcRect/>
          <a:stretch>
            <a:fillRect/>
          </a:stretch>
        </p:blipFill>
        <p:spPr bwMode="auto">
          <a:xfrm>
            <a:off x="984250" y="1533525"/>
            <a:ext cx="7173913" cy="3790950"/>
          </a:xfrm>
          <a:prstGeom prst="rect">
            <a:avLst/>
          </a:prstGeom>
          <a:noFill/>
          <a:ln w="9525">
            <a:noFill/>
            <a:miter lim="800000"/>
            <a:headEnd/>
            <a:tailEnd/>
          </a:ln>
          <a:effectLst/>
        </p:spPr>
      </p:pic>
      <p:sp>
        <p:nvSpPr>
          <p:cNvPr id="6" name="TextBox 5"/>
          <p:cNvSpPr txBox="1"/>
          <p:nvPr/>
        </p:nvSpPr>
        <p:spPr>
          <a:xfrm>
            <a:off x="1115616" y="3789040"/>
            <a:ext cx="6552728" cy="1754326"/>
          </a:xfrm>
          <a:prstGeom prst="rect">
            <a:avLst/>
          </a:prstGeom>
          <a:solidFill>
            <a:srgbClr val="402652"/>
          </a:solidFill>
          <a:ln w="19050">
            <a:solidFill>
              <a:schemeClr val="bg1"/>
            </a:solidFill>
          </a:ln>
        </p:spPr>
        <p:txBody>
          <a:bodyPr wrap="square" rtlCol="0">
            <a:spAutoFit/>
          </a:bodyPr>
          <a:lstStyle/>
          <a:p>
            <a:r>
              <a:rPr lang="en-GB" dirty="0" smtClean="0">
                <a:solidFill>
                  <a:schemeClr val="bg1"/>
                </a:solidFill>
              </a:rPr>
              <a:t>Input is Unity’s input system and it can be accessed from </a:t>
            </a:r>
          </a:p>
          <a:p>
            <a:r>
              <a:rPr lang="en-GB" dirty="0" smtClean="0">
                <a:solidFill>
                  <a:schemeClr val="bg1"/>
                </a:solidFill>
              </a:rPr>
              <a:t>[Edit-&gt;Project Settings-&gt;Input]</a:t>
            </a:r>
          </a:p>
          <a:p>
            <a:endParaRPr lang="en-GB" dirty="0" smtClean="0">
              <a:solidFill>
                <a:schemeClr val="bg1"/>
              </a:solidFill>
            </a:endParaRPr>
          </a:p>
          <a:p>
            <a:r>
              <a:rPr lang="en-GB" dirty="0" smtClean="0">
                <a:solidFill>
                  <a:schemeClr val="bg1"/>
                </a:solidFill>
              </a:rPr>
              <a:t>This is also in the splash screen for unity apps, so using </a:t>
            </a:r>
            <a:r>
              <a:rPr lang="en-GB" dirty="0" err="1" smtClean="0">
                <a:solidFill>
                  <a:schemeClr val="bg1"/>
                </a:solidFill>
              </a:rPr>
              <a:t>getaxis</a:t>
            </a:r>
            <a:r>
              <a:rPr lang="en-GB" dirty="0" smtClean="0">
                <a:solidFill>
                  <a:schemeClr val="bg1"/>
                </a:solidFill>
              </a:rPr>
              <a:t>() and </a:t>
            </a:r>
            <a:r>
              <a:rPr lang="en-GB" dirty="0" err="1" smtClean="0">
                <a:solidFill>
                  <a:schemeClr val="bg1"/>
                </a:solidFill>
              </a:rPr>
              <a:t>getbutton</a:t>
            </a:r>
            <a:r>
              <a:rPr lang="en-GB" dirty="0" smtClean="0">
                <a:solidFill>
                  <a:schemeClr val="bg1"/>
                </a:solidFill>
              </a:rPr>
              <a:t>() means your game will automatically deal with user input re-assignment</a:t>
            </a:r>
            <a:endParaRPr lang="en-GB" dirty="0">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
        <p:nvSpPr>
          <p:cNvPr id="4" name="Rectangle 3"/>
          <p:cNvSpPr/>
          <p:nvPr/>
        </p:nvSpPr>
        <p:spPr>
          <a:xfrm>
            <a:off x="827584" y="6198403"/>
            <a:ext cx="8496944" cy="830997"/>
          </a:xfrm>
          <a:prstGeom prst="rect">
            <a:avLst/>
          </a:prstGeom>
        </p:spPr>
        <p:txBody>
          <a:bodyPr wrap="square">
            <a:spAutoFit/>
          </a:bodyPr>
          <a:lstStyle/>
          <a:p>
            <a:r>
              <a:rPr lang="en-GB" sz="1600" dirty="0" smtClean="0">
                <a:hlinkClick r:id="rId2"/>
              </a:rPr>
              <a:t>https://unity3d.com/learn/tutorials/topics/scripting/variables-and-functions?playlist=17117</a:t>
            </a:r>
            <a:endParaRPr lang="en-GB" sz="1600" dirty="0" smtClean="0"/>
          </a:p>
          <a:p>
            <a:r>
              <a:rPr lang="en-GB" sz="1600" dirty="0" smtClean="0">
                <a:hlinkClick r:id="rId3"/>
              </a:rPr>
              <a:t>https://docs.unity3d.com/ScriptReference/CharacterController.html</a:t>
            </a:r>
            <a:endParaRPr lang="en-GB" sz="1600" dirty="0" smtClean="0"/>
          </a:p>
          <a:p>
            <a:endParaRPr lang="en-GB" sz="1600" dirty="0"/>
          </a:p>
        </p:txBody>
      </p:sp>
      <p:pic>
        <p:nvPicPr>
          <p:cNvPr id="3074" name="Picture 2"/>
          <p:cNvPicPr>
            <a:picLocks noChangeAspect="1" noChangeArrowheads="1"/>
          </p:cNvPicPr>
          <p:nvPr/>
        </p:nvPicPr>
        <p:blipFill>
          <a:blip r:embed="rId4" cstate="print"/>
          <a:srcRect/>
          <a:stretch>
            <a:fillRect/>
          </a:stretch>
        </p:blipFill>
        <p:spPr bwMode="auto">
          <a:xfrm>
            <a:off x="984250" y="1533525"/>
            <a:ext cx="7173913" cy="3790950"/>
          </a:xfrm>
          <a:prstGeom prst="rect">
            <a:avLst/>
          </a:prstGeom>
          <a:noFill/>
          <a:ln w="9525">
            <a:noFill/>
            <a:miter lim="800000"/>
            <a:headEnd/>
            <a:tailEnd/>
          </a:ln>
          <a:effectLst/>
        </p:spPr>
      </p:pic>
      <p:sp>
        <p:nvSpPr>
          <p:cNvPr id="6" name="TextBox 5"/>
          <p:cNvSpPr txBox="1"/>
          <p:nvPr/>
        </p:nvSpPr>
        <p:spPr>
          <a:xfrm>
            <a:off x="1115616" y="3789040"/>
            <a:ext cx="6552728" cy="1200329"/>
          </a:xfrm>
          <a:prstGeom prst="rect">
            <a:avLst/>
          </a:prstGeom>
          <a:solidFill>
            <a:srgbClr val="402652"/>
          </a:solidFill>
          <a:ln w="19050">
            <a:solidFill>
              <a:schemeClr val="bg1"/>
            </a:solidFill>
          </a:ln>
        </p:spPr>
        <p:txBody>
          <a:bodyPr wrap="square" rtlCol="0">
            <a:spAutoFit/>
          </a:bodyPr>
          <a:lstStyle/>
          <a:p>
            <a:r>
              <a:rPr lang="en-GB" dirty="0" smtClean="0">
                <a:solidFill>
                  <a:schemeClr val="bg1"/>
                </a:solidFill>
              </a:rPr>
              <a:t>We need to change the Unity code so that ‘Vertical’ is applied to the Y component rather than Z as the 2D screen is X/Y (like maths at school</a:t>
            </a:r>
          </a:p>
          <a:p>
            <a:r>
              <a:rPr lang="en-GB" dirty="0" smtClean="0">
                <a:solidFill>
                  <a:schemeClr val="bg1"/>
                </a:solidFill>
              </a:rPr>
              <a:t>In 3D the X/Z plane is the floor</a:t>
            </a:r>
            <a:endParaRPr lang="en-GB" dirty="0">
              <a:solidFill>
                <a:schemeClr val="bg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p:txBody>
      </p:sp>
      <p:sp>
        <p:nvSpPr>
          <p:cNvPr id="4" name="Rectangle 3"/>
          <p:cNvSpPr/>
          <p:nvPr/>
        </p:nvSpPr>
        <p:spPr>
          <a:xfrm>
            <a:off x="827584" y="6198403"/>
            <a:ext cx="8496944" cy="584775"/>
          </a:xfrm>
          <a:prstGeom prst="rect">
            <a:avLst/>
          </a:prstGeom>
        </p:spPr>
        <p:txBody>
          <a:bodyPr wrap="square">
            <a:spAutoFit/>
          </a:bodyPr>
          <a:lstStyle/>
          <a:p>
            <a:r>
              <a:rPr lang="en-GB" sz="1600" dirty="0" smtClean="0">
                <a:solidFill>
                  <a:schemeClr val="bg1"/>
                </a:solidFill>
                <a:hlinkClick r:id="rId2"/>
              </a:rPr>
              <a:t>https://docs.unity3d.com/ScriptReference/Time-deltaTime.html</a:t>
            </a:r>
            <a:endParaRPr lang="en-GB" sz="1600" dirty="0" smtClean="0">
              <a:solidFill>
                <a:schemeClr val="bg1"/>
              </a:solidFill>
            </a:endParaRPr>
          </a:p>
          <a:p>
            <a:endParaRPr lang="en-GB" sz="1600" dirty="0" smtClean="0">
              <a:solidFill>
                <a:schemeClr val="bg1"/>
              </a:solidFill>
            </a:endParaRPr>
          </a:p>
        </p:txBody>
      </p:sp>
      <p:pic>
        <p:nvPicPr>
          <p:cNvPr id="8" name="Picture 2"/>
          <p:cNvPicPr>
            <a:picLocks noChangeAspect="1" noChangeArrowheads="1"/>
          </p:cNvPicPr>
          <p:nvPr/>
        </p:nvPicPr>
        <p:blipFill>
          <a:blip r:embed="rId3" cstate="print"/>
          <a:srcRect/>
          <a:stretch>
            <a:fillRect/>
          </a:stretch>
        </p:blipFill>
        <p:spPr bwMode="auto">
          <a:xfrm>
            <a:off x="971600" y="1533525"/>
            <a:ext cx="7173913" cy="3790950"/>
          </a:xfrm>
          <a:prstGeom prst="rect">
            <a:avLst/>
          </a:prstGeom>
          <a:noFill/>
          <a:ln w="9525">
            <a:noFill/>
            <a:miter lim="800000"/>
            <a:headEnd/>
            <a:tailEnd/>
          </a:ln>
          <a:effectLst/>
        </p:spPr>
      </p:pic>
      <p:sp>
        <p:nvSpPr>
          <p:cNvPr id="6" name="TextBox 5"/>
          <p:cNvSpPr txBox="1"/>
          <p:nvPr/>
        </p:nvSpPr>
        <p:spPr>
          <a:xfrm>
            <a:off x="1259632" y="3286725"/>
            <a:ext cx="6552728" cy="646331"/>
          </a:xfrm>
          <a:prstGeom prst="rect">
            <a:avLst/>
          </a:prstGeom>
          <a:solidFill>
            <a:srgbClr val="402652"/>
          </a:solidFill>
          <a:ln w="19050">
            <a:solidFill>
              <a:schemeClr val="bg1"/>
            </a:solidFill>
          </a:ln>
        </p:spPr>
        <p:txBody>
          <a:bodyPr wrap="square" rtlCol="0">
            <a:spAutoFit/>
          </a:bodyPr>
          <a:lstStyle/>
          <a:p>
            <a:r>
              <a:rPr lang="en-GB" dirty="0" err="1" smtClean="0">
                <a:solidFill>
                  <a:schemeClr val="bg1"/>
                </a:solidFill>
              </a:rPr>
              <a:t>Time.deltaTime</a:t>
            </a:r>
            <a:r>
              <a:rPr lang="en-GB" dirty="0" smtClean="0">
                <a:solidFill>
                  <a:schemeClr val="bg1"/>
                </a:solidFill>
              </a:rPr>
              <a:t> is used by Unity for dealing with frame rate inconsistencies</a:t>
            </a:r>
            <a:endParaRPr lang="en-GB" dirty="0">
              <a:solidFill>
                <a:schemeClr val="bg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If we run this (big run icon), it kind of works</a:t>
            </a:r>
          </a:p>
          <a:p>
            <a:pPr marL="1657350" lvl="4" indent="-342900"/>
            <a:r>
              <a:rPr lang="en-GB" dirty="0" smtClean="0"/>
              <a:t>Don’t press up, the player will fall through the world</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Add a player to the level</a:t>
            </a:r>
          </a:p>
          <a:p>
            <a:pPr marL="1200150" lvl="3" indent="-342900"/>
            <a:r>
              <a:rPr lang="en-GB" dirty="0" smtClean="0"/>
              <a:t>If we run this (big run icon), it kind of works</a:t>
            </a:r>
          </a:p>
          <a:p>
            <a:pPr marL="1657350" lvl="4" indent="-342900"/>
            <a:r>
              <a:rPr lang="en-GB" dirty="0" smtClean="0"/>
              <a:t>Don’t press up, the player will fall through the world</a:t>
            </a:r>
          </a:p>
          <a:p>
            <a:pPr marL="1657350" lvl="4" indent="-342900"/>
            <a:r>
              <a:rPr lang="en-GB" dirty="0" smtClean="0"/>
              <a:t>Let’s fix this (and a few other bits)</a:t>
            </a:r>
          </a:p>
        </p:txBody>
      </p:sp>
      <p:pic>
        <p:nvPicPr>
          <p:cNvPr id="4098" name="Picture 2"/>
          <p:cNvPicPr>
            <a:picLocks noChangeAspect="1" noChangeArrowheads="1"/>
          </p:cNvPicPr>
          <p:nvPr/>
        </p:nvPicPr>
        <p:blipFill>
          <a:blip r:embed="rId2" cstate="print"/>
          <a:srcRect/>
          <a:stretch>
            <a:fillRect/>
          </a:stretch>
        </p:blipFill>
        <p:spPr bwMode="auto">
          <a:xfrm>
            <a:off x="1394345" y="2580853"/>
            <a:ext cx="6850063" cy="3800475"/>
          </a:xfrm>
          <a:prstGeom prst="rect">
            <a:avLst/>
          </a:prstGeom>
          <a:noFill/>
          <a:ln w="9525">
            <a:noFill/>
            <a:miter lim="800000"/>
            <a:headEnd/>
            <a:tailEnd/>
          </a:ln>
          <a:effectLst/>
        </p:spPr>
      </p:pic>
      <p:sp>
        <p:nvSpPr>
          <p:cNvPr id="7" name="TextBox 6"/>
          <p:cNvSpPr txBox="1"/>
          <p:nvPr/>
        </p:nvSpPr>
        <p:spPr>
          <a:xfrm>
            <a:off x="5940152" y="3573016"/>
            <a:ext cx="3096344" cy="1754326"/>
          </a:xfrm>
          <a:prstGeom prst="rect">
            <a:avLst/>
          </a:prstGeom>
          <a:solidFill>
            <a:srgbClr val="402652"/>
          </a:solidFill>
          <a:ln w="19050">
            <a:solidFill>
              <a:schemeClr val="bg1"/>
            </a:solidFill>
          </a:ln>
        </p:spPr>
        <p:txBody>
          <a:bodyPr wrap="square" rtlCol="0">
            <a:spAutoFit/>
          </a:bodyPr>
          <a:lstStyle/>
          <a:p>
            <a:r>
              <a:rPr lang="en-GB" dirty="0" smtClean="0">
                <a:solidFill>
                  <a:schemeClr val="bg1"/>
                </a:solidFill>
              </a:rPr>
              <a:t>Remove </a:t>
            </a:r>
            <a:r>
              <a:rPr lang="en-GB" dirty="0" err="1" smtClean="0">
                <a:solidFill>
                  <a:schemeClr val="bg1"/>
                </a:solidFill>
              </a:rPr>
              <a:t>GetAxis</a:t>
            </a:r>
            <a:r>
              <a:rPr lang="en-GB" dirty="0" smtClean="0">
                <a:solidFill>
                  <a:schemeClr val="bg1"/>
                </a:solidFill>
              </a:rPr>
              <a:t>(“Vertical”) and replace with 0</a:t>
            </a:r>
          </a:p>
          <a:p>
            <a:endParaRPr lang="en-GB" dirty="0" smtClean="0">
              <a:solidFill>
                <a:schemeClr val="bg1"/>
              </a:solidFill>
            </a:endParaRPr>
          </a:p>
          <a:p>
            <a:r>
              <a:rPr lang="en-GB" dirty="0" smtClean="0">
                <a:solidFill>
                  <a:schemeClr val="bg1"/>
                </a:solidFill>
              </a:rPr>
              <a:t>Make jumping only occur on button down events to stop the player jumping like a loon</a:t>
            </a:r>
            <a:endParaRPr lang="en-GB" dirty="0">
              <a:solidFill>
                <a:schemeClr val="bg1"/>
              </a:solidFill>
            </a:endParaRPr>
          </a:p>
        </p:txBody>
      </p:sp>
      <p:sp>
        <p:nvSpPr>
          <p:cNvPr id="6" name="Rectangle 5"/>
          <p:cNvSpPr/>
          <p:nvPr/>
        </p:nvSpPr>
        <p:spPr>
          <a:xfrm>
            <a:off x="1259632" y="6455077"/>
            <a:ext cx="8424936" cy="646331"/>
          </a:xfrm>
          <a:prstGeom prst="rect">
            <a:avLst/>
          </a:prstGeom>
        </p:spPr>
        <p:txBody>
          <a:bodyPr wrap="square">
            <a:spAutoFit/>
          </a:bodyPr>
          <a:lstStyle/>
          <a:p>
            <a:r>
              <a:rPr lang="en-GB" dirty="0" smtClean="0">
                <a:hlinkClick r:id="rId3"/>
              </a:rPr>
              <a:t>https://docs.unity3d.com/ScriptReference/Input.GetButtonDown.html</a:t>
            </a:r>
            <a:endParaRPr lang="en-GB" dirty="0" smtClean="0"/>
          </a:p>
          <a:p>
            <a:endParaRPr lang="en-GB"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a:t>
            </a:r>
            <a:r>
              <a:rPr lang="en-GB" dirty="0" err="1" smtClean="0"/>
              <a:t>gameplay</a:t>
            </a:r>
            <a:endParaRPr lang="en-GB" dirty="0" smtClean="0"/>
          </a:p>
          <a:p>
            <a:pPr marL="1200150" lvl="3" indent="-342900"/>
            <a:r>
              <a:rPr lang="en-GB" dirty="0" smtClean="0"/>
              <a:t>Use your skill and judgement to make some obstacles for the player</a:t>
            </a:r>
          </a:p>
          <a:p>
            <a:pPr marL="1657350" lvl="4" indent="-342900"/>
            <a:r>
              <a:rPr lang="en-GB" dirty="0" smtClean="0"/>
              <a:t>Balance the player against the level so that level traversal requires some skill on your part ;)</a:t>
            </a:r>
          </a:p>
        </p:txBody>
      </p:sp>
      <p:pic>
        <p:nvPicPr>
          <p:cNvPr id="6146" name="Picture 2"/>
          <p:cNvPicPr>
            <a:picLocks noChangeAspect="1" noChangeArrowheads="1"/>
          </p:cNvPicPr>
          <p:nvPr/>
        </p:nvPicPr>
        <p:blipFill>
          <a:blip r:embed="rId2" cstate="print"/>
          <a:srcRect/>
          <a:stretch>
            <a:fillRect/>
          </a:stretch>
        </p:blipFill>
        <p:spPr bwMode="auto">
          <a:xfrm>
            <a:off x="2123728" y="3127506"/>
            <a:ext cx="5103292" cy="32538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a:t>
            </a:r>
            <a:r>
              <a:rPr lang="en-GB" dirty="0" err="1" smtClean="0"/>
              <a:t>gameplay</a:t>
            </a:r>
            <a:endParaRPr lang="en-GB" dirty="0" smtClean="0"/>
          </a:p>
          <a:p>
            <a:pPr marL="1200150" lvl="3" indent="-342900"/>
            <a:r>
              <a:rPr lang="en-GB" dirty="0" smtClean="0"/>
              <a:t>To make it easier to work with your level, let’s make all the obstacles a prefab</a:t>
            </a:r>
          </a:p>
          <a:p>
            <a:pPr marL="1657350" lvl="4" indent="-342900"/>
            <a:r>
              <a:rPr lang="en-GB" dirty="0" smtClean="0"/>
              <a:t>Prefabs get round the problem of run-time changes being reset by allowing you to save the state of game objects</a:t>
            </a:r>
          </a:p>
          <a:p>
            <a:pPr marL="1657350" lvl="4" indent="-342900"/>
            <a:r>
              <a:rPr lang="en-GB" dirty="0" smtClean="0"/>
              <a:t>However, by saving the state of them, you can run into problems the next run of the game</a:t>
            </a:r>
          </a:p>
          <a:p>
            <a:pPr marL="2114550" lvl="5" indent="-342900"/>
            <a:r>
              <a:rPr lang="en-GB" dirty="0" smtClean="0"/>
              <a:t>Hint: don’t add the player to a prefab</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120680"/>
          </a:xfrm>
        </p:spPr>
        <p:txBody>
          <a:bodyPr>
            <a:normAutofit/>
          </a:bodyPr>
          <a:lstStyle/>
          <a:p>
            <a:r>
              <a:rPr lang="en-GB" dirty="0" smtClean="0"/>
              <a:t>Introduction to the module</a:t>
            </a:r>
          </a:p>
          <a:p>
            <a:pPr lvl="1"/>
            <a:r>
              <a:rPr lang="en-GB" dirty="0" smtClean="0"/>
              <a:t>The team</a:t>
            </a:r>
          </a:p>
          <a:p>
            <a:pPr lvl="2"/>
            <a:r>
              <a:rPr lang="en-GB" dirty="0" smtClean="0"/>
              <a:t>Me (Gareth Lewis)</a:t>
            </a:r>
          </a:p>
          <a:p>
            <a:pPr lvl="3"/>
            <a:r>
              <a:rPr lang="en-GB" dirty="0" smtClean="0"/>
              <a:t>Commercial games developer since 1994</a:t>
            </a:r>
          </a:p>
          <a:p>
            <a:pPr lvl="4"/>
            <a:r>
              <a:rPr lang="en-GB" dirty="0" smtClean="0"/>
              <a:t>Worked at Sony, Virgin, Acclaim, </a:t>
            </a:r>
            <a:r>
              <a:rPr lang="en-GB" dirty="0" err="1" smtClean="0"/>
              <a:t>Lionhead</a:t>
            </a:r>
            <a:r>
              <a:rPr lang="en-GB" dirty="0" smtClean="0"/>
              <a:t>, </a:t>
            </a:r>
            <a:r>
              <a:rPr lang="en-GB" dirty="0" err="1" smtClean="0"/>
              <a:t>Kuju</a:t>
            </a:r>
            <a:r>
              <a:rPr lang="en-GB" dirty="0" smtClean="0"/>
              <a:t>, </a:t>
            </a:r>
            <a:r>
              <a:rPr lang="en-GB" dirty="0" err="1" smtClean="0"/>
              <a:t>Supermassive</a:t>
            </a:r>
            <a:r>
              <a:rPr lang="en-GB" dirty="0" smtClean="0"/>
              <a:t>, Climax, </a:t>
            </a:r>
            <a:r>
              <a:rPr lang="en-GB" dirty="0" err="1" smtClean="0"/>
              <a:t>Remode</a:t>
            </a:r>
            <a:r>
              <a:rPr lang="en-GB" dirty="0" smtClean="0"/>
              <a:t>, Strike Games &amp; Upstream Arcade</a:t>
            </a:r>
          </a:p>
          <a:p>
            <a:pPr lvl="4"/>
            <a:r>
              <a:rPr lang="en-GB" dirty="0" smtClean="0"/>
              <a:t>Worked on: Black &amp; White II, Black &amp; White, Fable, Might &amp; Magic Dark Messiah, Blood Forge, Viva Football, Black Prophecy and more!</a:t>
            </a:r>
          </a:p>
          <a:p>
            <a:pPr lvl="3"/>
            <a:r>
              <a:rPr lang="en-GB" dirty="0" smtClean="0"/>
              <a:t>Unity user since 2013</a:t>
            </a:r>
          </a:p>
          <a:p>
            <a:pPr lvl="3"/>
            <a:r>
              <a:rPr lang="en-GB" dirty="0" smtClean="0"/>
              <a:t>Lecturer in game development since 2007</a:t>
            </a:r>
          </a:p>
          <a:p>
            <a:pPr lvl="4"/>
            <a:r>
              <a:rPr lang="en-GB" dirty="0" smtClean="0"/>
              <a:t>Goldsmiths, Westminster, St. Martins, Plymouth &amp; Falmouth</a:t>
            </a:r>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a:t>
            </a:r>
            <a:r>
              <a:rPr lang="en-GB" dirty="0" err="1" smtClean="0"/>
              <a:t>gameplay</a:t>
            </a:r>
            <a:endParaRPr lang="en-GB" dirty="0" smtClean="0"/>
          </a:p>
          <a:p>
            <a:pPr marL="1200150" lvl="3" indent="-342900"/>
            <a:r>
              <a:rPr lang="en-GB" dirty="0" smtClean="0"/>
              <a:t>To make it easier to work with your level, let’s make all the obstacles a prefab</a:t>
            </a:r>
          </a:p>
          <a:p>
            <a:pPr marL="1657350" lvl="4" indent="-342900"/>
            <a:r>
              <a:rPr lang="en-GB" dirty="0" smtClean="0"/>
              <a:t>Choose ‘create empty’ in the hierarchy (when your game isn’t running) and put all the obstacles in it</a:t>
            </a:r>
          </a:p>
          <a:p>
            <a:pPr marL="1657350" lvl="4" indent="-342900"/>
            <a:r>
              <a:rPr lang="en-GB" dirty="0" smtClean="0"/>
              <a:t>Drag the container into the assets folder on the right of the project display</a:t>
            </a:r>
          </a:p>
          <a:p>
            <a:pPr marL="2114550" lvl="5" indent="-342900"/>
            <a:r>
              <a:rPr lang="en-GB" dirty="0" smtClean="0"/>
              <a:t>This will make it a prefab and it will turn blue in the hierarchy</a:t>
            </a:r>
          </a:p>
          <a:p>
            <a:pPr marL="2114550" lvl="5" indent="-342900"/>
            <a:endParaRPr lang="en-GB"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a:t>
            </a:r>
            <a:r>
              <a:rPr lang="en-GB" dirty="0" err="1" smtClean="0"/>
              <a:t>gameplay</a:t>
            </a:r>
            <a:endParaRPr lang="en-GB" dirty="0" smtClean="0"/>
          </a:p>
          <a:p>
            <a:pPr marL="1200150" lvl="3" indent="-342900"/>
            <a:r>
              <a:rPr lang="en-GB" dirty="0" smtClean="0"/>
              <a:t>To make it easier to work with your level, let’s make all the obstacles a prefab</a:t>
            </a:r>
          </a:p>
          <a:p>
            <a:pPr marL="1657350" lvl="4" indent="-342900"/>
            <a:r>
              <a:rPr lang="en-GB" dirty="0" smtClean="0"/>
              <a:t>Now run the game and move the obstacles around</a:t>
            </a:r>
          </a:p>
          <a:p>
            <a:pPr marL="1657350" lvl="4" indent="-342900"/>
            <a:r>
              <a:rPr lang="en-GB" dirty="0" smtClean="0"/>
              <a:t>If you press apply in the inspector window, the changes will be saved – like magic</a:t>
            </a:r>
          </a:p>
          <a:p>
            <a:pPr marL="2114550" lvl="5" indent="-342900"/>
            <a:endParaRPr lang="en-GB"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a:t>
            </a:r>
            <a:r>
              <a:rPr lang="en-GB" dirty="0" err="1" smtClean="0"/>
              <a:t>gameplay</a:t>
            </a:r>
            <a:endParaRPr lang="en-GB" dirty="0" smtClean="0"/>
          </a:p>
          <a:p>
            <a:pPr marL="1200150" lvl="3" indent="-342900"/>
            <a:r>
              <a:rPr lang="en-GB" dirty="0" smtClean="0"/>
              <a:t>To make the player look closer to the world, set the skin width to 0.01 from 0.08.</a:t>
            </a:r>
          </a:p>
          <a:p>
            <a:pPr marL="2114550" lvl="5" indent="-342900"/>
            <a:endParaRPr lang="en-GB"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309320"/>
          </a:xfrm>
        </p:spPr>
        <p:txBody>
          <a:bodyPr>
            <a:normAutofit/>
          </a:bodyPr>
          <a:lstStyle/>
          <a:p>
            <a:pPr marL="342900" lvl="1" indent="-342900">
              <a:buFont typeface="Arial" pitchFamily="34" charset="0"/>
              <a:buChar char="•"/>
            </a:pPr>
            <a:r>
              <a:rPr lang="en-GB" dirty="0" smtClean="0"/>
              <a:t>Making Platform Games in Unity</a:t>
            </a:r>
          </a:p>
          <a:p>
            <a:pPr marL="742950" lvl="2" indent="-342900"/>
            <a:r>
              <a:rPr lang="en-GB" dirty="0" smtClean="0"/>
              <a:t>Now add some sound</a:t>
            </a:r>
          </a:p>
          <a:p>
            <a:pPr marL="1200150" lvl="3" indent="-342900"/>
            <a:r>
              <a:rPr lang="en-GB" dirty="0" smtClean="0"/>
              <a:t>Let’s find some audio</a:t>
            </a:r>
          </a:p>
          <a:p>
            <a:pPr marL="1657350" lvl="4" indent="-342900"/>
            <a:r>
              <a:rPr lang="en-GB" dirty="0" smtClean="0">
                <a:hlinkClick r:id="rId2"/>
              </a:rPr>
              <a:t>https://freesound.org/people/juskiddink/sounds/140867/</a:t>
            </a:r>
            <a:endParaRPr lang="en-GB" dirty="0" smtClean="0"/>
          </a:p>
          <a:p>
            <a:pPr marL="1657350" lvl="4" indent="-342900"/>
            <a:r>
              <a:rPr lang="en-GB" dirty="0" smtClean="0"/>
              <a:t>Download and drop into unity project window (right-hand side)</a:t>
            </a:r>
          </a:p>
          <a:p>
            <a:pPr marL="1200150" lvl="3" indent="-342900"/>
            <a:r>
              <a:rPr lang="en-GB" dirty="0" smtClean="0"/>
              <a:t>Add an audio source to the player game object</a:t>
            </a:r>
          </a:p>
          <a:p>
            <a:pPr marL="1657350" lvl="4" indent="-342900"/>
            <a:r>
              <a:rPr lang="en-GB" dirty="0" smtClean="0"/>
              <a:t>Drag the wav file into the </a:t>
            </a:r>
            <a:r>
              <a:rPr lang="en-GB" dirty="0" err="1" smtClean="0"/>
              <a:t>audioclip</a:t>
            </a:r>
            <a:endParaRPr lang="en-GB" dirty="0" smtClean="0"/>
          </a:p>
          <a:p>
            <a:pPr marL="1657350" lvl="4" indent="-342900"/>
            <a:r>
              <a:rPr lang="en-GB" dirty="0" smtClean="0"/>
              <a:t>Disable play on awake</a:t>
            </a:r>
          </a:p>
          <a:p>
            <a:pPr marL="1657350" lvl="4" indent="-342900"/>
            <a:endParaRPr lang="en-GB" dirty="0" smtClean="0"/>
          </a:p>
          <a:p>
            <a:pPr marL="1200150" lvl="3" indent="-342900"/>
            <a:r>
              <a:rPr lang="en-GB" dirty="0" smtClean="0"/>
              <a:t>In the player code</a:t>
            </a:r>
          </a:p>
          <a:p>
            <a:pPr marL="2114550" lvl="5" indent="-342900"/>
            <a:endParaRPr lang="en-GB" dirty="0" smtClean="0"/>
          </a:p>
        </p:txBody>
      </p:sp>
      <p:pic>
        <p:nvPicPr>
          <p:cNvPr id="7170" name="Picture 2"/>
          <p:cNvPicPr>
            <a:picLocks noChangeAspect="1" noChangeArrowheads="1"/>
          </p:cNvPicPr>
          <p:nvPr/>
        </p:nvPicPr>
        <p:blipFill>
          <a:blip r:embed="rId3" cstate="print"/>
          <a:srcRect/>
          <a:stretch>
            <a:fillRect/>
          </a:stretch>
        </p:blipFill>
        <p:spPr bwMode="auto">
          <a:xfrm>
            <a:off x="2771800" y="4800947"/>
            <a:ext cx="2895600" cy="1076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endParaRPr lang="en-GB" dirty="0" smtClean="0"/>
          </a:p>
          <a:p>
            <a:endParaRPr lang="en-GB" dirty="0" smtClean="0"/>
          </a:p>
          <a:p>
            <a:endParaRPr lang="en-GB" dirty="0" smtClean="0"/>
          </a:p>
          <a:p>
            <a:endParaRPr lang="en-GB" dirty="0" smtClean="0"/>
          </a:p>
          <a:p>
            <a:r>
              <a:rPr lang="en-GB" dirty="0" smtClean="0"/>
              <a:t>Conclusions</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smtClean="0"/>
              <a:t>Conclusions</a:t>
            </a:r>
          </a:p>
          <a:p>
            <a:pPr lvl="1"/>
            <a:r>
              <a:rPr lang="en-GB" dirty="0" smtClean="0"/>
              <a:t>Hopefully, this should have been fairly painless</a:t>
            </a:r>
          </a:p>
          <a:p>
            <a:pPr lvl="1"/>
            <a:r>
              <a:rPr lang="en-GB" dirty="0" smtClean="0"/>
              <a:t>About unity</a:t>
            </a:r>
          </a:p>
          <a:p>
            <a:pPr lvl="2"/>
            <a:r>
              <a:rPr lang="en-GB" dirty="0" smtClean="0"/>
              <a:t>Unity’s philosophy is all about having a lot of technology options that allow you to spend your time experimenting with making games, rather than implementing technology</a:t>
            </a:r>
          </a:p>
          <a:p>
            <a:pPr lvl="3"/>
            <a:r>
              <a:rPr lang="en-GB" dirty="0" smtClean="0"/>
              <a:t>Unity is all about </a:t>
            </a:r>
            <a:r>
              <a:rPr lang="en-GB" dirty="0" err="1" smtClean="0"/>
              <a:t>gameobjects</a:t>
            </a:r>
            <a:r>
              <a:rPr lang="en-GB" dirty="0" smtClean="0"/>
              <a:t> that can contain components to deliver different functionality</a:t>
            </a:r>
          </a:p>
          <a:p>
            <a:pPr lvl="3"/>
            <a:r>
              <a:rPr lang="en-GB" dirty="0" smtClean="0"/>
              <a:t>Scripts are a kind of component and have update() functions to do stuff</a:t>
            </a:r>
          </a:p>
          <a:p>
            <a:pPr lvl="4"/>
            <a:r>
              <a:rPr lang="en-GB" dirty="0" smtClean="0"/>
              <a:t>Scripts use </a:t>
            </a:r>
            <a:r>
              <a:rPr lang="en-GB" dirty="0" err="1" smtClean="0"/>
              <a:t>GetComponent</a:t>
            </a:r>
            <a:r>
              <a:rPr lang="en-GB" dirty="0" smtClean="0"/>
              <a:t>&lt;&gt;() to access components in their </a:t>
            </a:r>
            <a:r>
              <a:rPr lang="en-GB" dirty="0" err="1" smtClean="0"/>
              <a:t>gameobject</a:t>
            </a:r>
            <a:endParaRPr lang="en-GB" dirty="0" smtClean="0"/>
          </a:p>
          <a:p>
            <a:pPr lvl="3"/>
            <a:r>
              <a:rPr lang="en-GB" dirty="0" smtClean="0"/>
              <a:t>Prefabs are great, when you use them right</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GB" dirty="0" smtClean="0"/>
          </a:p>
          <a:p>
            <a:endParaRPr lang="en-GB" dirty="0" smtClean="0"/>
          </a:p>
          <a:p>
            <a:endParaRPr lang="en-GB" dirty="0" smtClean="0"/>
          </a:p>
          <a:p>
            <a:endParaRPr lang="en-GB" dirty="0" smtClean="0"/>
          </a:p>
          <a:p>
            <a:r>
              <a:rPr lang="en-GB" dirty="0" smtClean="0"/>
              <a:t>Questions</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Next week</a:t>
            </a:r>
          </a:p>
          <a:p>
            <a:pPr lvl="1"/>
            <a:r>
              <a:rPr lang="en-GB" dirty="0" smtClean="0"/>
              <a:t>Platform games pt II: hazards, traps and platforms</a:t>
            </a:r>
          </a:p>
          <a:p>
            <a:pPr lvl="1"/>
            <a:r>
              <a:rPr lang="en-GB" dirty="0" smtClean="0"/>
              <a:t>Version control 101</a:t>
            </a:r>
          </a:p>
          <a:p>
            <a:pPr lvl="1"/>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120680"/>
          </a:xfrm>
        </p:spPr>
        <p:txBody>
          <a:bodyPr>
            <a:normAutofit/>
          </a:bodyPr>
          <a:lstStyle/>
          <a:p>
            <a:r>
              <a:rPr lang="en-GB" dirty="0" smtClean="0"/>
              <a:t>Introduction to the module</a:t>
            </a:r>
          </a:p>
          <a:p>
            <a:pPr lvl="1"/>
            <a:r>
              <a:rPr lang="en-GB" dirty="0" smtClean="0"/>
              <a:t>The team</a:t>
            </a:r>
          </a:p>
          <a:p>
            <a:pPr lvl="2"/>
            <a:r>
              <a:rPr lang="en-GB" dirty="0" smtClean="0"/>
              <a:t>Jamie White</a:t>
            </a:r>
          </a:p>
          <a:p>
            <a:pPr lvl="3"/>
            <a:r>
              <a:rPr lang="en-GB" dirty="0" smtClean="0"/>
              <a:t>Lecturer in Unreal &amp; Unity, &amp; game development</a:t>
            </a:r>
          </a:p>
          <a:p>
            <a:pPr lvl="3"/>
            <a:r>
              <a:rPr lang="en-GB" dirty="0" smtClean="0"/>
              <a:t>PhD in VR</a:t>
            </a:r>
          </a:p>
          <a:p>
            <a:pPr lvl="3"/>
            <a:r>
              <a:rPr lang="en-GB" dirty="0" smtClean="0"/>
              <a:t>Jamie’s workshops are on a different day / time to mine</a:t>
            </a:r>
          </a:p>
          <a:p>
            <a:pPr lvl="4"/>
            <a:r>
              <a:rPr lang="en-GB" dirty="0" smtClean="0"/>
              <a:t>Check your timetables!</a:t>
            </a:r>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856" y="548680"/>
            <a:ext cx="8229600" cy="6120680"/>
          </a:xfrm>
        </p:spPr>
        <p:txBody>
          <a:bodyPr>
            <a:normAutofit/>
          </a:bodyPr>
          <a:lstStyle/>
          <a:p>
            <a:r>
              <a:rPr lang="en-GB" dirty="0" smtClean="0"/>
              <a:t>Introduction to the module</a:t>
            </a:r>
          </a:p>
          <a:p>
            <a:pPr lvl="1"/>
            <a:r>
              <a:rPr lang="en-GB" dirty="0" smtClean="0"/>
              <a:t>The team</a:t>
            </a:r>
          </a:p>
          <a:p>
            <a:pPr lvl="2"/>
            <a:r>
              <a:rPr lang="en-GB" dirty="0" smtClean="0"/>
              <a:t>Paul Hedley</a:t>
            </a:r>
          </a:p>
          <a:p>
            <a:pPr lvl="3"/>
            <a:r>
              <a:rPr lang="en-GB" dirty="0" smtClean="0"/>
              <a:t>Games Academy Technician</a:t>
            </a:r>
          </a:p>
          <a:p>
            <a:pPr lvl="3"/>
            <a:r>
              <a:rPr lang="en-GB" dirty="0" smtClean="0"/>
              <a:t>Runs the GAM110 Unity Use workshops </a:t>
            </a:r>
          </a:p>
          <a:p>
            <a:pPr lvl="4"/>
            <a:r>
              <a:rPr lang="en-GB" dirty="0" smtClean="0"/>
              <a:t>Mon (1500-1700)</a:t>
            </a:r>
          </a:p>
          <a:p>
            <a:pPr lvl="4"/>
            <a:r>
              <a:rPr lang="en-GB" dirty="0" smtClean="0"/>
              <a:t>Tues (0900-1100)</a:t>
            </a:r>
          </a:p>
          <a:p>
            <a:pPr lvl="3"/>
            <a:r>
              <a:rPr lang="en-GB" dirty="0" smtClean="0"/>
              <a:t>Will give you different perspectives in using Unity</a:t>
            </a:r>
          </a:p>
        </p:txBody>
      </p:sp>
      <p:sp>
        <p:nvSpPr>
          <p:cNvPr id="4" name="Content Placeholder 2"/>
          <p:cNvSpPr txBox="1">
            <a:spLocks/>
          </p:cNvSpPr>
          <p:nvPr/>
        </p:nvSpPr>
        <p:spPr>
          <a:xfrm>
            <a:off x="323528" y="1739949"/>
            <a:ext cx="8229600" cy="5217443"/>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8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12017</TotalTime>
  <Words>4095</Words>
  <Application>Microsoft Office PowerPoint</Application>
  <PresentationFormat>On-screen Show (4:3)</PresentationFormat>
  <Paragraphs>636</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Company>Gazcorp 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gareth</cp:lastModifiedBy>
  <cp:revision>695</cp:revision>
  <dcterms:created xsi:type="dcterms:W3CDTF">2008-11-22T10:38:31Z</dcterms:created>
  <dcterms:modified xsi:type="dcterms:W3CDTF">2018-09-23T10:40:30Z</dcterms:modified>
</cp:coreProperties>
</file>